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42"/>
  </p:notesMasterIdLst>
  <p:handoutMasterIdLst>
    <p:handoutMasterId r:id="rId43"/>
  </p:handoutMasterIdLst>
  <p:sldIdLst>
    <p:sldId id="603" r:id="rId5"/>
    <p:sldId id="2147483507" r:id="rId6"/>
    <p:sldId id="2147483513" r:id="rId7"/>
    <p:sldId id="2147483520" r:id="rId8"/>
    <p:sldId id="375" r:id="rId9"/>
    <p:sldId id="2147483537" r:id="rId10"/>
    <p:sldId id="2147483522" r:id="rId11"/>
    <p:sldId id="2147483483" r:id="rId12"/>
    <p:sldId id="2500" r:id="rId13"/>
    <p:sldId id="2147483523" r:id="rId14"/>
    <p:sldId id="2147483538" r:id="rId15"/>
    <p:sldId id="267" r:id="rId16"/>
    <p:sldId id="2147483530" r:id="rId17"/>
    <p:sldId id="2147483524" r:id="rId18"/>
    <p:sldId id="257" r:id="rId19"/>
    <p:sldId id="2147483525" r:id="rId20"/>
    <p:sldId id="2147483527" r:id="rId21"/>
    <p:sldId id="2147483526" r:id="rId22"/>
    <p:sldId id="2147483539" r:id="rId23"/>
    <p:sldId id="2147483528" r:id="rId24"/>
    <p:sldId id="2147483540" r:id="rId25"/>
    <p:sldId id="2147483531" r:id="rId26"/>
    <p:sldId id="2147483529" r:id="rId27"/>
    <p:sldId id="2147483643" r:id="rId28"/>
    <p:sldId id="2147483532" r:id="rId29"/>
    <p:sldId id="2147483536" r:id="rId30"/>
    <p:sldId id="2147483646" r:id="rId31"/>
    <p:sldId id="2147483533" r:id="rId32"/>
    <p:sldId id="2147483644" r:id="rId33"/>
    <p:sldId id="2147483645" r:id="rId34"/>
    <p:sldId id="2147483534" r:id="rId35"/>
    <p:sldId id="2147483535" r:id="rId36"/>
    <p:sldId id="2147483647" r:id="rId37"/>
    <p:sldId id="256" r:id="rId38"/>
    <p:sldId id="258" r:id="rId39"/>
    <p:sldId id="582" r:id="rId40"/>
    <p:sldId id="2419" r:id="rId4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393936"/>
    <a:srgbClr val="66BA36"/>
    <a:srgbClr val="FFFF00"/>
    <a:srgbClr val="FFFFFF"/>
    <a:srgbClr val="221815"/>
    <a:srgbClr val="1D1D1A"/>
    <a:srgbClr val="595757"/>
    <a:srgbClr val="91A2BF"/>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11" autoAdjust="0"/>
    <p:restoredTop sz="96419" autoAdjust="0"/>
  </p:normalViewPr>
  <p:slideViewPr>
    <p:cSldViewPr snapToGrid="0" snapToObjects="1">
      <p:cViewPr varScale="1">
        <p:scale>
          <a:sx n="125" d="100"/>
          <a:sy n="125" d="100"/>
        </p:scale>
        <p:origin x="184"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8/19/25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9</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5774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22</a:t>
            </a:fld>
            <a:endParaRPr kumimoji="1" lang="zh-CN" altLang="en-US"/>
          </a:p>
        </p:txBody>
      </p:sp>
    </p:spTree>
    <p:extLst>
      <p:ext uri="{BB962C8B-B14F-4D97-AF65-F5344CB8AC3E}">
        <p14:creationId xmlns:p14="http://schemas.microsoft.com/office/powerpoint/2010/main" val="171835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31</a:t>
            </a:fld>
            <a:endParaRPr kumimoji="1" lang="zh-CN" altLang="en-US"/>
          </a:p>
        </p:txBody>
      </p:sp>
    </p:spTree>
    <p:extLst>
      <p:ext uri="{BB962C8B-B14F-4D97-AF65-F5344CB8AC3E}">
        <p14:creationId xmlns:p14="http://schemas.microsoft.com/office/powerpoint/2010/main" val="405301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34</a:t>
            </a:fld>
            <a:endParaRPr kumimoji="1" lang="zh-CN" altLang="en-US"/>
          </a:p>
        </p:txBody>
      </p:sp>
    </p:spTree>
    <p:extLst>
      <p:ext uri="{BB962C8B-B14F-4D97-AF65-F5344CB8AC3E}">
        <p14:creationId xmlns:p14="http://schemas.microsoft.com/office/powerpoint/2010/main" val="179886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837147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hyperlink" Target="https://github.com/Infrasys-AI/AIInfra"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17" Type="http://schemas.openxmlformats.org/officeDocument/2006/relationships/tags" Target="../tags/tag117.xml"/><Relationship Id="rId21" Type="http://schemas.openxmlformats.org/officeDocument/2006/relationships/tags" Target="../tags/tag21.xml"/><Relationship Id="rId42" Type="http://schemas.openxmlformats.org/officeDocument/2006/relationships/tags" Target="../tags/tag42.xml"/><Relationship Id="rId63" Type="http://schemas.openxmlformats.org/officeDocument/2006/relationships/tags" Target="../tags/tag63.xml"/><Relationship Id="rId84" Type="http://schemas.openxmlformats.org/officeDocument/2006/relationships/tags" Target="../tags/tag84.xml"/><Relationship Id="rId138" Type="http://schemas.openxmlformats.org/officeDocument/2006/relationships/tags" Target="../tags/tag138.xml"/><Relationship Id="rId159" Type="http://schemas.openxmlformats.org/officeDocument/2006/relationships/slideLayout" Target="../slideLayouts/slideLayout1.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53" Type="http://schemas.openxmlformats.org/officeDocument/2006/relationships/tags" Target="../tags/tag53.xml"/><Relationship Id="rId74" Type="http://schemas.openxmlformats.org/officeDocument/2006/relationships/tags" Target="../tags/tag74.xml"/><Relationship Id="rId128" Type="http://schemas.openxmlformats.org/officeDocument/2006/relationships/tags" Target="../tags/tag128.xml"/><Relationship Id="rId149" Type="http://schemas.openxmlformats.org/officeDocument/2006/relationships/tags" Target="../tags/tag149.xml"/><Relationship Id="rId5" Type="http://schemas.openxmlformats.org/officeDocument/2006/relationships/tags" Target="../tags/tag5.xml"/><Relationship Id="rId95" Type="http://schemas.openxmlformats.org/officeDocument/2006/relationships/tags" Target="../tags/tag95.xml"/><Relationship Id="rId160" Type="http://schemas.openxmlformats.org/officeDocument/2006/relationships/image" Target="../media/image9.jpeg"/><Relationship Id="rId22" Type="http://schemas.openxmlformats.org/officeDocument/2006/relationships/tags" Target="../tags/tag22.xml"/><Relationship Id="rId43" Type="http://schemas.openxmlformats.org/officeDocument/2006/relationships/tags" Target="../tags/tag43.xml"/><Relationship Id="rId64" Type="http://schemas.openxmlformats.org/officeDocument/2006/relationships/tags" Target="../tags/tag64.xml"/><Relationship Id="rId118" Type="http://schemas.openxmlformats.org/officeDocument/2006/relationships/tags" Target="../tags/tag118.xml"/><Relationship Id="rId139" Type="http://schemas.openxmlformats.org/officeDocument/2006/relationships/tags" Target="../tags/tag139.xml"/><Relationship Id="rId85" Type="http://schemas.openxmlformats.org/officeDocument/2006/relationships/tags" Target="../tags/tag85.xml"/><Relationship Id="rId150" Type="http://schemas.openxmlformats.org/officeDocument/2006/relationships/tags" Target="../tags/tag150.xml"/><Relationship Id="rId12" Type="http://schemas.openxmlformats.org/officeDocument/2006/relationships/tags" Target="../tags/tag12.xml"/><Relationship Id="rId33" Type="http://schemas.openxmlformats.org/officeDocument/2006/relationships/tags" Target="../tags/tag33.xml"/><Relationship Id="rId108" Type="http://schemas.openxmlformats.org/officeDocument/2006/relationships/tags" Target="../tags/tag108.xml"/><Relationship Id="rId129" Type="http://schemas.openxmlformats.org/officeDocument/2006/relationships/tags" Target="../tags/tag129.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40" Type="http://schemas.openxmlformats.org/officeDocument/2006/relationships/tags" Target="../tags/tag140.xml"/><Relationship Id="rId145" Type="http://schemas.openxmlformats.org/officeDocument/2006/relationships/tags" Target="../tags/tag145.xml"/><Relationship Id="rId161" Type="http://schemas.openxmlformats.org/officeDocument/2006/relationships/image" Target="../media/image10.jpeg"/><Relationship Id="rId16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23" Type="http://schemas.openxmlformats.org/officeDocument/2006/relationships/tags" Target="../tags/tag23.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119" Type="http://schemas.openxmlformats.org/officeDocument/2006/relationships/tags" Target="../tags/tag119.xml"/><Relationship Id="rId44" Type="http://schemas.openxmlformats.org/officeDocument/2006/relationships/tags" Target="../tags/tag44.xml"/><Relationship Id="rId60" Type="http://schemas.openxmlformats.org/officeDocument/2006/relationships/tags" Target="../tags/tag60.xml"/><Relationship Id="rId65" Type="http://schemas.openxmlformats.org/officeDocument/2006/relationships/tags" Target="../tags/tag65.xml"/><Relationship Id="rId81" Type="http://schemas.openxmlformats.org/officeDocument/2006/relationships/tags" Target="../tags/tag81.xml"/><Relationship Id="rId86" Type="http://schemas.openxmlformats.org/officeDocument/2006/relationships/tags" Target="../tags/tag86.xml"/><Relationship Id="rId130" Type="http://schemas.openxmlformats.org/officeDocument/2006/relationships/tags" Target="../tags/tag130.xml"/><Relationship Id="rId135" Type="http://schemas.openxmlformats.org/officeDocument/2006/relationships/tags" Target="../tags/tag135.xml"/><Relationship Id="rId151" Type="http://schemas.openxmlformats.org/officeDocument/2006/relationships/tags" Target="../tags/tag151.xml"/><Relationship Id="rId156" Type="http://schemas.openxmlformats.org/officeDocument/2006/relationships/tags" Target="../tags/tag156.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tags" Target="../tags/tag10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120" Type="http://schemas.openxmlformats.org/officeDocument/2006/relationships/tags" Target="../tags/tag120.xml"/><Relationship Id="rId125" Type="http://schemas.openxmlformats.org/officeDocument/2006/relationships/tags" Target="../tags/tag125.xml"/><Relationship Id="rId141" Type="http://schemas.openxmlformats.org/officeDocument/2006/relationships/tags" Target="../tags/tag141.xml"/><Relationship Id="rId146" Type="http://schemas.openxmlformats.org/officeDocument/2006/relationships/tags" Target="../tags/tag146.xml"/><Relationship Id="rId167" Type="http://schemas.openxmlformats.org/officeDocument/2006/relationships/image" Target="../media/image16.png"/><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162" Type="http://schemas.openxmlformats.org/officeDocument/2006/relationships/image" Target="../media/image11.jpeg"/><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15" Type="http://schemas.openxmlformats.org/officeDocument/2006/relationships/tags" Target="../tags/tag115.xml"/><Relationship Id="rId131" Type="http://schemas.openxmlformats.org/officeDocument/2006/relationships/tags" Target="../tags/tag131.xml"/><Relationship Id="rId136" Type="http://schemas.openxmlformats.org/officeDocument/2006/relationships/tags" Target="../tags/tag136.xml"/><Relationship Id="rId157" Type="http://schemas.openxmlformats.org/officeDocument/2006/relationships/tags" Target="../tags/tag157.xml"/><Relationship Id="rId61" Type="http://schemas.openxmlformats.org/officeDocument/2006/relationships/tags" Target="../tags/tag61.xml"/><Relationship Id="rId82" Type="http://schemas.openxmlformats.org/officeDocument/2006/relationships/tags" Target="../tags/tag82.xml"/><Relationship Id="rId152" Type="http://schemas.openxmlformats.org/officeDocument/2006/relationships/tags" Target="../tags/tag15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image" Target="../media/image17.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 Id="rId163" Type="http://schemas.openxmlformats.org/officeDocument/2006/relationships/image" Target="../media/image12.png"/><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106" Type="http://schemas.openxmlformats.org/officeDocument/2006/relationships/tags" Target="../tags/tag106.xml"/><Relationship Id="rId127" Type="http://schemas.openxmlformats.org/officeDocument/2006/relationships/tags" Target="../tags/tag127.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78" Type="http://schemas.openxmlformats.org/officeDocument/2006/relationships/tags" Target="../tags/tag78.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48" Type="http://schemas.openxmlformats.org/officeDocument/2006/relationships/tags" Target="../tags/tag148.xml"/><Relationship Id="rId164" Type="http://schemas.openxmlformats.org/officeDocument/2006/relationships/image" Target="../media/image13.png"/><Relationship Id="rId169" Type="http://schemas.openxmlformats.org/officeDocument/2006/relationships/image" Target="../media/image18.svg"/><Relationship Id="rId4" Type="http://schemas.openxmlformats.org/officeDocument/2006/relationships/tags" Target="../tags/tag4.xml"/><Relationship Id="rId9" Type="http://schemas.openxmlformats.org/officeDocument/2006/relationships/tags" Target="../tags/tag9.xml"/><Relationship Id="rId26" Type="http://schemas.openxmlformats.org/officeDocument/2006/relationships/tags" Target="../tags/tag26.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6" Type="http://schemas.openxmlformats.org/officeDocument/2006/relationships/tags" Target="../tags/tag16.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90" Type="http://schemas.openxmlformats.org/officeDocument/2006/relationships/tags" Target="../tags/tag90.xml"/><Relationship Id="rId165" Type="http://schemas.openxmlformats.org/officeDocument/2006/relationships/image" Target="../media/image14.png"/><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80" Type="http://schemas.openxmlformats.org/officeDocument/2006/relationships/tags" Target="../tags/tag80.xml"/><Relationship Id="rId155" Type="http://schemas.openxmlformats.org/officeDocument/2006/relationships/tags" Target="../tags/tag15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Infrasys-AI/AIInfra"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1D058B1-E754-AC69-D71C-7D8921E2840B}"/>
              </a:ext>
            </a:extLst>
          </p:cNvPr>
          <p:cNvPicPr>
            <a:picLocks noChangeAspect="1"/>
          </p:cNvPicPr>
          <p:nvPr/>
        </p:nvPicPr>
        <p:blipFill>
          <a:blip r:embed="rId3"/>
          <a:stretch>
            <a:fillRect/>
          </a:stretch>
        </p:blipFill>
        <p:spPr>
          <a:xfrm>
            <a:off x="0" y="0"/>
            <a:ext cx="12202160" cy="6858000"/>
          </a:xfrm>
          <a:prstGeom prst="rect">
            <a:avLst/>
          </a:prstGeom>
        </p:spPr>
      </p:pic>
      <p:grpSp>
        <p:nvGrpSpPr>
          <p:cNvPr id="9" name="组合 8">
            <a:extLst>
              <a:ext uri="{FF2B5EF4-FFF2-40B4-BE49-F238E27FC236}">
                <a16:creationId xmlns:a16="http://schemas.microsoft.com/office/drawing/2014/main" id="{0609E60E-C58D-2FB0-056F-46A9AE962D98}"/>
              </a:ext>
            </a:extLst>
          </p:cNvPr>
          <p:cNvGrpSpPr/>
          <p:nvPr/>
        </p:nvGrpSpPr>
        <p:grpSpPr>
          <a:xfrm>
            <a:off x="794489" y="3391784"/>
            <a:ext cx="10607784" cy="3061699"/>
            <a:chOff x="794489" y="3391784"/>
            <a:chExt cx="10607784" cy="3061699"/>
          </a:xfrm>
        </p:grpSpPr>
        <p:sp>
          <p:nvSpPr>
            <p:cNvPr id="7" name="矩形 6">
              <a:extLst>
                <a:ext uri="{FF2B5EF4-FFF2-40B4-BE49-F238E27FC236}">
                  <a16:creationId xmlns:a16="http://schemas.microsoft.com/office/drawing/2014/main" id="{7956C6CE-0F8A-4B8B-A85E-CECDD9097B54}"/>
                </a:ext>
              </a:extLst>
            </p:cNvPr>
            <p:cNvSpPr/>
            <p:nvPr/>
          </p:nvSpPr>
          <p:spPr>
            <a:xfrm>
              <a:off x="1850065" y="3391784"/>
              <a:ext cx="8378456"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660181"/>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9600" dirty="0">
                  <a:solidFill>
                    <a:schemeClr val="bg1"/>
                  </a:solidFill>
                  <a:latin typeface="Lexend" pitchFamily="2" charset="0"/>
                  <a:cs typeface="Futura-Medium" panose="020B0602020204020303" pitchFamily="34" charset="-79"/>
                </a:rPr>
                <a:t>AI</a:t>
              </a:r>
              <a:r>
                <a:rPr lang="zh-CN" altLang="en-US" sz="9600" dirty="0">
                  <a:solidFill>
                    <a:schemeClr val="bg1"/>
                  </a:solidFill>
                  <a:latin typeface="Lexend" pitchFamily="2" charset="0"/>
                  <a:cs typeface="Futura-Medium" panose="020B0602020204020303" pitchFamily="34" charset="-79"/>
                </a:rPr>
                <a:t> 集群</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网络基本知识</a:t>
              </a:r>
            </a:p>
          </p:txBody>
        </p:sp>
      </p:grpSp>
      <p:grpSp>
        <p:nvGrpSpPr>
          <p:cNvPr id="10" name="组合 9">
            <a:extLst>
              <a:ext uri="{FF2B5EF4-FFF2-40B4-BE49-F238E27FC236}">
                <a16:creationId xmlns:a16="http://schemas.microsoft.com/office/drawing/2014/main" id="{8587539C-041D-C034-6749-0018A9FD29BB}"/>
              </a:ext>
            </a:extLst>
          </p:cNvPr>
          <p:cNvGrpSpPr/>
          <p:nvPr/>
        </p:nvGrpSpPr>
        <p:grpSpPr>
          <a:xfrm>
            <a:off x="4518863" y="2272523"/>
            <a:ext cx="3651579" cy="979488"/>
            <a:chOff x="4593294" y="2038602"/>
            <a:chExt cx="3651579" cy="979488"/>
          </a:xfrm>
        </p:grpSpPr>
        <p:sp>
          <p:nvSpPr>
            <p:cNvPr id="3" name="文本占位符 1">
              <a:extLst>
                <a:ext uri="{FF2B5EF4-FFF2-40B4-BE49-F238E27FC236}">
                  <a16:creationId xmlns:a16="http://schemas.microsoft.com/office/drawing/2014/main" id="{223D30FB-AD1B-2D93-4AFE-D277480BBE05}"/>
                </a:ext>
              </a:extLst>
            </p:cNvPr>
            <p:cNvSpPr txBox="1">
              <a:spLocks/>
            </p:cNvSpPr>
            <p:nvPr/>
          </p:nvSpPr>
          <p:spPr>
            <a:xfrm>
              <a:off x="4833260" y="2038602"/>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93936"/>
                  </a:solidFill>
                  <a:latin typeface="ACGN-MiaoGB-Flash" panose="02020300000000000000" pitchFamily="18" charset="-122"/>
                  <a:ea typeface="ACGN-MiaoGB-Flash" panose="02020300000000000000" pitchFamily="18" charset="-122"/>
                </a:rPr>
                <a:t>ZOMI</a:t>
              </a:r>
              <a:endParaRPr lang="zh-CN" altLang="en-US" sz="5400" dirty="0">
                <a:solidFill>
                  <a:srgbClr val="393936"/>
                </a:solidFill>
                <a:latin typeface="ACGN-MiaoGB-Flash" panose="02020300000000000000" pitchFamily="18" charset="-122"/>
                <a:ea typeface="ACGN-MiaoGB-Flash" panose="02020300000000000000" pitchFamily="18" charset="-122"/>
              </a:endParaRPr>
            </a:p>
          </p:txBody>
        </p:sp>
        <p:pic>
          <p:nvPicPr>
            <p:cNvPr id="8" name="图片 7">
              <a:extLst>
                <a:ext uri="{FF2B5EF4-FFF2-40B4-BE49-F238E27FC236}">
                  <a16:creationId xmlns:a16="http://schemas.microsoft.com/office/drawing/2014/main" id="{7E0A1539-6557-5182-F621-97587E642A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93294" y="2243868"/>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9E84F2-9B46-56C3-8B4F-BDC7C92F3E09}"/>
              </a:ext>
            </a:extLst>
          </p:cNvPr>
          <p:cNvSpPr>
            <a:spLocks noGrp="1"/>
          </p:cNvSpPr>
          <p:nvPr>
            <p:ph type="title"/>
          </p:nvPr>
        </p:nvSpPr>
        <p:spPr>
          <a:xfrm>
            <a:off x="623635" y="522789"/>
            <a:ext cx="10963473" cy="589190"/>
          </a:xfrm>
        </p:spPr>
        <p:txBody>
          <a:bodyPr/>
          <a:lstStyle/>
          <a:p>
            <a:r>
              <a:rPr lang="zh-CN" altLang="en-US" dirty="0"/>
              <a:t>网络层级结构：单层 </a:t>
            </a:r>
            <a:r>
              <a:rPr lang="en" altLang="zh-CN" dirty="0"/>
              <a:t>vs </a:t>
            </a:r>
            <a:r>
              <a:rPr lang="zh-CN" altLang="en-US" dirty="0"/>
              <a:t>多层组网​结构</a:t>
            </a:r>
          </a:p>
        </p:txBody>
      </p:sp>
      <p:sp>
        <p:nvSpPr>
          <p:cNvPr id="5" name="内容占位符 4">
            <a:extLst>
              <a:ext uri="{FF2B5EF4-FFF2-40B4-BE49-F238E27FC236}">
                <a16:creationId xmlns:a16="http://schemas.microsoft.com/office/drawing/2014/main" id="{BE5838F4-DE33-7190-0789-BB4523091600}"/>
              </a:ext>
            </a:extLst>
          </p:cNvPr>
          <p:cNvSpPr>
            <a:spLocks noGrp="1"/>
          </p:cNvSpPr>
          <p:nvPr>
            <p:ph sz="half" idx="1"/>
          </p:nvPr>
        </p:nvSpPr>
        <p:spPr>
          <a:xfrm>
            <a:off x="623635" y="1246909"/>
            <a:ext cx="10963473" cy="5108171"/>
          </a:xfrm>
        </p:spPr>
        <p:txBody>
          <a:bodyPr/>
          <a:lstStyle/>
          <a:p>
            <a:r>
              <a:rPr lang="zh-CN" altLang="en-US" b="1" dirty="0"/>
              <a:t>单层组网：</a:t>
            </a:r>
            <a:r>
              <a:rPr lang="zh-CN" altLang="en-US" dirty="0"/>
              <a:t>像地铁系统，所有站点直接相连（如 </a:t>
            </a:r>
            <a:r>
              <a:rPr lang="en" altLang="zh-CN" dirty="0"/>
              <a:t>NVLink</a:t>
            </a:r>
            <a:r>
              <a:rPr lang="zh-CN" altLang="en-US" dirty="0"/>
              <a:t> 全互联），适合 </a:t>
            </a:r>
            <a:r>
              <a:rPr lang="en" altLang="zh-CN" dirty="0"/>
              <a:t>Scale Up</a:t>
            </a:r>
            <a:r>
              <a:rPr lang="zh-CN" altLang="en" dirty="0"/>
              <a:t>（</a:t>
            </a:r>
            <a:r>
              <a:rPr lang="zh-CN" altLang="en-US" dirty="0"/>
              <a:t>单节点内多 </a:t>
            </a:r>
            <a:r>
              <a:rPr lang="en" altLang="zh-CN" dirty="0"/>
              <a:t>GPU</a:t>
            </a:r>
            <a:r>
              <a:rPr lang="zh-CN" altLang="en-US" dirty="0"/>
              <a:t> 通信）</a:t>
            </a:r>
            <a:endParaRPr lang="en-US" altLang="zh-CN" dirty="0"/>
          </a:p>
          <a:p>
            <a:r>
              <a:rPr lang="zh-CN" altLang="en-US" b="1" dirty="0"/>
              <a:t>多层组网：</a:t>
            </a:r>
            <a:r>
              <a:rPr lang="zh-CN" altLang="en-US" dirty="0"/>
              <a:t>像地铁</a:t>
            </a:r>
            <a:r>
              <a:rPr lang="en-US" altLang="zh-CN" dirty="0"/>
              <a:t>+</a:t>
            </a:r>
            <a:r>
              <a:rPr lang="zh-CN" altLang="en-US" dirty="0"/>
              <a:t>公交</a:t>
            </a:r>
            <a:r>
              <a:rPr lang="en-US" altLang="zh-CN" dirty="0"/>
              <a:t>+</a:t>
            </a:r>
            <a:r>
              <a:rPr lang="zh-CN" altLang="en-US" dirty="0"/>
              <a:t>高架的立体交通，分核心层</a:t>
            </a:r>
            <a:r>
              <a:rPr lang="en-US" altLang="zh-CN" dirty="0"/>
              <a:t>/</a:t>
            </a:r>
            <a:r>
              <a:rPr lang="zh-CN" altLang="en-US" dirty="0"/>
              <a:t>汇聚层</a:t>
            </a:r>
            <a:r>
              <a:rPr lang="en-US" altLang="zh-CN" dirty="0"/>
              <a:t>/</a:t>
            </a:r>
            <a:r>
              <a:rPr lang="zh-CN" altLang="en-US" dirty="0"/>
              <a:t>接入层，适合 </a:t>
            </a:r>
            <a:r>
              <a:rPr lang="en" altLang="zh-CN" dirty="0"/>
              <a:t>Scale Out</a:t>
            </a:r>
            <a:r>
              <a:rPr lang="zh-CN" altLang="en" dirty="0"/>
              <a:t>（</a:t>
            </a:r>
            <a:r>
              <a:rPr lang="zh-CN" altLang="en-US" dirty="0"/>
              <a:t>多服务器集群）</a:t>
            </a:r>
            <a:endParaRPr lang="en-US" altLang="zh-CN" dirty="0"/>
          </a:p>
          <a:p>
            <a:endParaRPr lang="en" altLang="zh-CN" dirty="0"/>
          </a:p>
          <a:p>
            <a:r>
              <a:rPr lang="en" altLang="zh-CN" dirty="0"/>
              <a:t>Leaf-Spine</a:t>
            </a:r>
            <a:r>
              <a:rPr lang="zh-CN" altLang="en-US" dirty="0"/>
              <a:t> 三层胖树架构​​：</a:t>
            </a:r>
          </a:p>
          <a:p>
            <a:pPr lvl="1"/>
            <a:r>
              <a:rPr lang="en" altLang="zh-CN" dirty="0"/>
              <a:t>Leaf</a:t>
            </a:r>
            <a:r>
              <a:rPr lang="zh-CN" altLang="en-US" dirty="0"/>
              <a:t> 层交换机（柜顶）：直连 </a:t>
            </a:r>
            <a:r>
              <a:rPr lang="en" altLang="zh-CN" dirty="0"/>
              <a:t>GPU</a:t>
            </a:r>
            <a:r>
              <a:rPr lang="zh-CN" altLang="en-US" dirty="0"/>
              <a:t> 服务器</a:t>
            </a:r>
          </a:p>
          <a:p>
            <a:pPr lvl="1"/>
            <a:r>
              <a:rPr lang="en" altLang="zh-CN" dirty="0"/>
              <a:t>Spine</a:t>
            </a:r>
            <a:r>
              <a:rPr lang="zh-CN" altLang="en-US" dirty="0"/>
              <a:t> 层交换机（核心）：高速互联 </a:t>
            </a:r>
            <a:r>
              <a:rPr lang="en" altLang="zh-CN" dirty="0"/>
              <a:t>Leaf</a:t>
            </a:r>
            <a:r>
              <a:rPr lang="zh-CN" altLang="en-US" dirty="0"/>
              <a:t> 交换机</a:t>
            </a:r>
          </a:p>
          <a:p>
            <a:r>
              <a:rPr lang="zh-CN" altLang="en-US" dirty="0"/>
              <a:t>​​无阻塞规则​​：核心层带宽 ≥ 所有 </a:t>
            </a:r>
            <a:r>
              <a:rPr lang="en" altLang="zh-CN" dirty="0"/>
              <a:t>Leaf</a:t>
            </a:r>
            <a:r>
              <a:rPr lang="zh-CN" altLang="en-US" dirty="0"/>
              <a:t> 层带宽总和</a:t>
            </a:r>
          </a:p>
        </p:txBody>
      </p:sp>
    </p:spTree>
    <p:extLst>
      <p:ext uri="{BB962C8B-B14F-4D97-AF65-F5344CB8AC3E}">
        <p14:creationId xmlns:p14="http://schemas.microsoft.com/office/powerpoint/2010/main" val="42813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5015E45-B78B-EC4A-CAB5-642F826AE559}"/>
              </a:ext>
            </a:extLst>
          </p:cNvPr>
          <p:cNvSpPr>
            <a:spLocks noGrp="1"/>
          </p:cNvSpPr>
          <p:nvPr>
            <p:ph type="title"/>
          </p:nvPr>
        </p:nvSpPr>
        <p:spPr/>
        <p:txBody>
          <a:bodyPr/>
          <a:lstStyle/>
          <a:p>
            <a:r>
              <a:rPr lang="zh-CN" altLang="en-US" dirty="0"/>
              <a:t>网络层级结构：单层 </a:t>
            </a:r>
            <a:r>
              <a:rPr lang="en" altLang="zh-CN" dirty="0"/>
              <a:t>vs </a:t>
            </a:r>
            <a:r>
              <a:rPr lang="zh-CN" altLang="en-US" dirty="0"/>
              <a:t>多层组网​结构</a:t>
            </a:r>
          </a:p>
        </p:txBody>
      </p:sp>
      <p:sp>
        <p:nvSpPr>
          <p:cNvPr id="7" name="内容占位符 6">
            <a:extLst>
              <a:ext uri="{FF2B5EF4-FFF2-40B4-BE49-F238E27FC236}">
                <a16:creationId xmlns:a16="http://schemas.microsoft.com/office/drawing/2014/main" id="{1F659491-E2E9-E52B-E4C5-6C9B82E5AAE3}"/>
              </a:ext>
            </a:extLst>
          </p:cNvPr>
          <p:cNvSpPr>
            <a:spLocks noGrp="1"/>
          </p:cNvSpPr>
          <p:nvPr>
            <p:ph sz="half" idx="1"/>
          </p:nvPr>
        </p:nvSpPr>
        <p:spPr/>
        <p:txBody>
          <a:bodyPr/>
          <a:lstStyle/>
          <a:p>
            <a:endParaRPr lang="zh-CN" altLang="en-US"/>
          </a:p>
        </p:txBody>
      </p:sp>
      <p:sp>
        <p:nvSpPr>
          <p:cNvPr id="8" name="内容占位符 7">
            <a:extLst>
              <a:ext uri="{FF2B5EF4-FFF2-40B4-BE49-F238E27FC236}">
                <a16:creationId xmlns:a16="http://schemas.microsoft.com/office/drawing/2014/main" id="{D5AEAAA6-3840-438C-912E-824868F4BF1B}"/>
              </a:ext>
            </a:extLst>
          </p:cNvPr>
          <p:cNvSpPr>
            <a:spLocks noGrp="1"/>
          </p:cNvSpPr>
          <p:nvPr>
            <p:ph sz="half" idx="10"/>
          </p:nvPr>
        </p:nvSpPr>
        <p:spPr/>
        <p:txBody>
          <a:bodyPr/>
          <a:lstStyle/>
          <a:p>
            <a:endParaRPr lang="zh-CN" altLang="en-US"/>
          </a:p>
        </p:txBody>
      </p:sp>
      <p:pic>
        <p:nvPicPr>
          <p:cNvPr id="1030" name="Picture 6" descr="GPU Networking Basics, Part 2 - by Austin Lyons - Chipstrat">
            <a:extLst>
              <a:ext uri="{FF2B5EF4-FFF2-40B4-BE49-F238E27FC236}">
                <a16:creationId xmlns:a16="http://schemas.microsoft.com/office/drawing/2014/main" id="{2E0DD087-2CA8-507E-D541-529A06C6A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31"/>
          <a:stretch/>
        </p:blipFill>
        <p:spPr bwMode="auto">
          <a:xfrm>
            <a:off x="2750029" y="1246908"/>
            <a:ext cx="6221003" cy="51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40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608501B-BA49-4C0B-2766-1D929342AC66}"/>
              </a:ext>
            </a:extLst>
          </p:cNvPr>
          <p:cNvSpPr>
            <a:spLocks noGrp="1"/>
          </p:cNvSpPr>
          <p:nvPr>
            <p:ph type="title"/>
          </p:nvPr>
        </p:nvSpPr>
        <p:spPr>
          <a:xfrm>
            <a:off x="623635" y="522789"/>
            <a:ext cx="10963473" cy="589190"/>
          </a:xfrm>
        </p:spPr>
        <p:txBody>
          <a:bodyPr/>
          <a:lstStyle/>
          <a:p>
            <a:r>
              <a:rPr lang="zh-CN" altLang="en-US" dirty="0"/>
              <a:t>组网：优先选</a:t>
            </a:r>
            <a:r>
              <a:rPr lang="en-US" altLang="zh-CN" dirty="0"/>
              <a:t>400</a:t>
            </a:r>
            <a:r>
              <a:rPr lang="en" altLang="zh-CN" dirty="0"/>
              <a:t>G</a:t>
            </a:r>
            <a:r>
              <a:rPr lang="zh-CN" altLang="en-US" dirty="0"/>
              <a:t>的场景  </a:t>
            </a:r>
            <a:r>
              <a:rPr lang="en-US" altLang="zh-CN" dirty="0"/>
              <a:t>vs</a:t>
            </a:r>
            <a:r>
              <a:rPr lang="zh-CN" altLang="en-US" dirty="0"/>
              <a:t>  优先选</a:t>
            </a:r>
            <a:r>
              <a:rPr lang="en-US" altLang="zh-CN" dirty="0"/>
              <a:t>200</a:t>
            </a:r>
            <a:r>
              <a:rPr lang="en" altLang="zh-CN" dirty="0"/>
              <a:t>G</a:t>
            </a:r>
            <a:r>
              <a:rPr lang="zh-CN" altLang="en-US" dirty="0"/>
              <a:t>的场景 </a:t>
            </a:r>
          </a:p>
        </p:txBody>
      </p:sp>
      <p:pic>
        <p:nvPicPr>
          <p:cNvPr id="3" name="图片 2">
            <a:extLst>
              <a:ext uri="{FF2B5EF4-FFF2-40B4-BE49-F238E27FC236}">
                <a16:creationId xmlns:a16="http://schemas.microsoft.com/office/drawing/2014/main" id="{A96AB0A3-649B-D4D8-ADA2-D085834BD209}"/>
              </a:ext>
            </a:extLst>
          </p:cNvPr>
          <p:cNvPicPr>
            <a:picLocks noChangeAspect="1"/>
          </p:cNvPicPr>
          <p:nvPr/>
        </p:nvPicPr>
        <p:blipFill>
          <a:blip r:embed="rId2"/>
          <a:stretch>
            <a:fillRect/>
          </a:stretch>
        </p:blipFill>
        <p:spPr>
          <a:xfrm>
            <a:off x="1839817" y="1262466"/>
            <a:ext cx="7632272" cy="5092614"/>
          </a:xfrm>
          <a:prstGeom prst="rect">
            <a:avLst/>
          </a:prstGeom>
        </p:spPr>
      </p:pic>
    </p:spTree>
    <p:extLst>
      <p:ext uri="{BB962C8B-B14F-4D97-AF65-F5344CB8AC3E}">
        <p14:creationId xmlns:p14="http://schemas.microsoft.com/office/powerpoint/2010/main" val="1953677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Gill Sans MT" panose="020B0502020104020203" pitchFamily="34" charset="0"/>
              </a:rPr>
              <a:t>网络效率关键</a:t>
            </a:r>
            <a:endParaRPr lang="en-US" altLang="zh-CN" dirty="0">
              <a:latin typeface="Gill Sans MT" panose="020B0502020104020203" pitchFamily="34" charset="0"/>
            </a:endParaRPr>
          </a:p>
          <a:p>
            <a:r>
              <a:rPr lang="zh-CN" altLang="en-US" sz="7200" dirty="0">
                <a:latin typeface="Gill Sans MT" panose="020B0502020104020203" pitchFamily="34" charset="0"/>
              </a:rPr>
              <a:t>带宽与流量管理</a:t>
            </a:r>
          </a:p>
        </p:txBody>
      </p:sp>
    </p:spTree>
    <p:extLst>
      <p:ext uri="{BB962C8B-B14F-4D97-AF65-F5344CB8AC3E}">
        <p14:creationId xmlns:p14="http://schemas.microsoft.com/office/powerpoint/2010/main" val="2104735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B0291-1A04-EAAE-E74D-6C2412D216D2}"/>
              </a:ext>
            </a:extLst>
          </p:cNvPr>
          <p:cNvSpPr>
            <a:spLocks noGrp="1"/>
          </p:cNvSpPr>
          <p:nvPr>
            <p:ph type="title"/>
          </p:nvPr>
        </p:nvSpPr>
        <p:spPr>
          <a:xfrm>
            <a:off x="623635" y="522789"/>
            <a:ext cx="10963473" cy="589190"/>
          </a:xfrm>
        </p:spPr>
        <p:txBody>
          <a:bodyPr/>
          <a:lstStyle/>
          <a:p>
            <a:r>
              <a:rPr lang="zh-CN" altLang="en-US" dirty="0"/>
              <a:t>带宽收敛比：无收敛 </a:t>
            </a:r>
            <a:r>
              <a:rPr lang="en-US" altLang="zh-CN" dirty="0"/>
              <a:t>vs</a:t>
            </a:r>
            <a:r>
              <a:rPr lang="zh-CN" altLang="en-US" dirty="0"/>
              <a:t> </a:t>
            </a:r>
            <a:r>
              <a:rPr lang="en-US" altLang="zh-CN" dirty="0"/>
              <a:t>N:1</a:t>
            </a:r>
            <a:r>
              <a:rPr lang="zh-CN" altLang="en-US" dirty="0"/>
              <a:t> 收敛</a:t>
            </a:r>
          </a:p>
        </p:txBody>
      </p:sp>
      <p:sp>
        <p:nvSpPr>
          <p:cNvPr id="3" name="内容占位符 2">
            <a:extLst>
              <a:ext uri="{FF2B5EF4-FFF2-40B4-BE49-F238E27FC236}">
                <a16:creationId xmlns:a16="http://schemas.microsoft.com/office/drawing/2014/main" id="{93DAF941-0F29-5268-B25C-EC68C084EA2A}"/>
              </a:ext>
            </a:extLst>
          </p:cNvPr>
          <p:cNvSpPr>
            <a:spLocks noGrp="1"/>
          </p:cNvSpPr>
          <p:nvPr>
            <p:ph sz="half" idx="1"/>
          </p:nvPr>
        </p:nvSpPr>
        <p:spPr>
          <a:xfrm>
            <a:off x="623635" y="1246909"/>
            <a:ext cx="10963473" cy="5108171"/>
          </a:xfrm>
        </p:spPr>
        <p:txBody>
          <a:bodyPr/>
          <a:lstStyle/>
          <a:p>
            <a:r>
              <a:rPr lang="zh-CN" altLang="en-US" dirty="0"/>
              <a:t>主要用于衡量接入层设备的下行带宽总和与上行带宽之间的比例关系：</a:t>
            </a:r>
            <a:endParaRPr lang="en-US" altLang="zh-CN" dirty="0"/>
          </a:p>
          <a:p>
            <a:endParaRPr lang="en-US" altLang="zh-CN" dirty="0"/>
          </a:p>
          <a:p>
            <a:endParaRPr lang="en-US" altLang="zh-CN" dirty="0"/>
          </a:p>
          <a:p>
            <a:r>
              <a:rPr lang="en-US" altLang="zh-CN" b="1" dirty="0"/>
              <a:t>1:1</a:t>
            </a:r>
            <a:r>
              <a:rPr lang="zh-CN" altLang="en-US" b="1" dirty="0"/>
              <a:t>无收敛：</a:t>
            </a:r>
            <a:r>
              <a:rPr lang="en-US" altLang="zh-CN" dirty="0"/>
              <a:t>10</a:t>
            </a:r>
            <a:r>
              <a:rPr lang="zh-CN" altLang="en-US" dirty="0"/>
              <a:t> 条入口车道对应 </a:t>
            </a:r>
            <a:r>
              <a:rPr lang="en-US" altLang="zh-CN" dirty="0"/>
              <a:t>10</a:t>
            </a:r>
            <a:r>
              <a:rPr lang="zh-CN" altLang="en-US" dirty="0"/>
              <a:t> 条出口车道（理想状态）</a:t>
            </a:r>
          </a:p>
          <a:p>
            <a:r>
              <a:rPr lang="en-US" altLang="zh-CN" b="1" dirty="0"/>
              <a:t>3:1</a:t>
            </a:r>
            <a:r>
              <a:rPr lang="zh-CN" altLang="en-US" b="1" dirty="0"/>
              <a:t>收敛：</a:t>
            </a:r>
            <a:r>
              <a:rPr lang="en-US" altLang="zh-CN" dirty="0"/>
              <a:t>3</a:t>
            </a:r>
            <a:r>
              <a:rPr lang="zh-CN" altLang="en-US" dirty="0"/>
              <a:t> 条入口车道挤进 </a:t>
            </a:r>
            <a:r>
              <a:rPr lang="en-US" altLang="zh-CN" dirty="0"/>
              <a:t>1</a:t>
            </a:r>
            <a:r>
              <a:rPr lang="zh-CN" altLang="en-US" dirty="0"/>
              <a:t> 条出口车道（必然堵车）</a:t>
            </a:r>
            <a:endParaRPr lang="en-US" altLang="zh-CN" dirty="0"/>
          </a:p>
          <a:p>
            <a:r>
              <a:rPr lang="en-US" altLang="zh-CN" dirty="0"/>
              <a:t>90%</a:t>
            </a:r>
            <a:r>
              <a:rPr lang="zh-CN" altLang="en-US" dirty="0"/>
              <a:t>  </a:t>
            </a:r>
            <a:r>
              <a:rPr lang="en" altLang="zh-CN" dirty="0"/>
              <a:t>AI</a:t>
            </a:r>
            <a:r>
              <a:rPr lang="zh-CN" altLang="en-US" dirty="0"/>
              <a:t> 训练集群卡顿源于网络收敛比过高，就像 </a:t>
            </a:r>
            <a:r>
              <a:rPr lang="en-US" altLang="zh-CN" dirty="0"/>
              <a:t>100</a:t>
            </a:r>
            <a:r>
              <a:rPr lang="zh-CN" altLang="en-US" dirty="0"/>
              <a:t> 辆车挤进 </a:t>
            </a:r>
            <a:r>
              <a:rPr lang="en-US" altLang="zh-CN" dirty="0"/>
              <a:t>30</a:t>
            </a:r>
            <a:r>
              <a:rPr lang="zh-CN" altLang="en-US" dirty="0"/>
              <a:t> 个收费口 </a:t>
            </a:r>
          </a:p>
          <a:p>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6B83C2A-9F7B-BCD5-D3EC-5F32D168B6B8}"/>
                  </a:ext>
                </a:extLst>
              </p:cNvPr>
              <p:cNvSpPr txBox="1"/>
              <p:nvPr/>
            </p:nvSpPr>
            <p:spPr>
              <a:xfrm>
                <a:off x="1514474" y="1907522"/>
                <a:ext cx="8203622" cy="773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0" dirty="0" smtClean="0">
                          <a:solidFill>
                            <a:srgbClr val="374153"/>
                          </a:solidFill>
                          <a:latin typeface="Cambria Math" panose="02040503050406030204" pitchFamily="18" charset="0"/>
                        </a:rPr>
                        <m:t>收敛比</m:t>
                      </m:r>
                      <m:r>
                        <a:rPr lang="zh-CN" altLang="en-US" sz="2000" i="0" dirty="0" smtClean="0">
                          <a:solidFill>
                            <a:srgbClr val="374153"/>
                          </a:solidFill>
                          <a:latin typeface="Cambria Math" panose="02040503050406030204" pitchFamily="18" charset="0"/>
                        </a:rPr>
                        <m:t> </m:t>
                      </m:r>
                      <m:r>
                        <a:rPr lang="en-US" altLang="zh-CN" sz="2000" i="0" dirty="0">
                          <a:solidFill>
                            <a:srgbClr val="374153"/>
                          </a:solidFill>
                          <a:latin typeface="Cambria Math" panose="02040503050406030204" pitchFamily="18" charset="0"/>
                        </a:rPr>
                        <m:t>=</m:t>
                      </m:r>
                      <m:f>
                        <m:fPr>
                          <m:ctrlPr>
                            <a:rPr lang="en-US" altLang="zh-CN" sz="2000" i="1" dirty="0">
                              <a:solidFill>
                                <a:srgbClr val="374153"/>
                              </a:solidFill>
                              <a:latin typeface="Cambria Math" panose="02040503050406030204" pitchFamily="18" charset="0"/>
                            </a:rPr>
                          </m:ctrlPr>
                        </m:fPr>
                        <m:num>
                          <m:nary>
                            <m:naryPr>
                              <m:chr m:val="∑"/>
                              <m:subHide m:val="on"/>
                              <m:supHide m:val="on"/>
                              <m:ctrlPr>
                                <a:rPr lang="en-US" altLang="zh-CN" sz="2000" i="1" dirty="0" smtClean="0">
                                  <a:solidFill>
                                    <a:srgbClr val="374153"/>
                                  </a:solidFill>
                                  <a:latin typeface="Cambria Math" panose="02040503050406030204" pitchFamily="18" charset="0"/>
                                </a:rPr>
                              </m:ctrlPr>
                            </m:naryPr>
                            <m:sub/>
                            <m:sup/>
                            <m:e>
                              <m:r>
                                <a:rPr lang="zh-CN" altLang="en-US" sz="2000" i="0" dirty="0">
                                  <a:solidFill>
                                    <a:srgbClr val="374153"/>
                                  </a:solidFill>
                                  <a:latin typeface="Cambria Math" panose="02040503050406030204" pitchFamily="18" charset="0"/>
                                </a:rPr>
                                <m:t>下行端口带宽</m:t>
                              </m:r>
                            </m:e>
                          </m:nary>
                        </m:num>
                        <m:den>
                          <m:nary>
                            <m:naryPr>
                              <m:chr m:val="∑"/>
                              <m:subHide m:val="on"/>
                              <m:supHide m:val="on"/>
                              <m:ctrlPr>
                                <a:rPr lang="en-US" altLang="zh-CN" sz="2000" i="1" dirty="0">
                                  <a:solidFill>
                                    <a:srgbClr val="374153"/>
                                  </a:solidFill>
                                  <a:latin typeface="Cambria Math" panose="02040503050406030204" pitchFamily="18" charset="0"/>
                                </a:rPr>
                              </m:ctrlPr>
                            </m:naryPr>
                            <m:sub/>
                            <m:sup/>
                            <m:e>
                              <m:r>
                                <a:rPr lang="zh-CN" altLang="en-US" sz="2000" i="0" dirty="0">
                                  <a:solidFill>
                                    <a:srgbClr val="374153"/>
                                  </a:solidFill>
                                  <a:latin typeface="Cambria Math" panose="02040503050406030204" pitchFamily="18" charset="0"/>
                                </a:rPr>
                                <m:t>上行端口带宽</m:t>
                              </m:r>
                              <m:r>
                                <m:rPr>
                                  <m:nor/>
                                </m:rPr>
                                <a:rPr lang="zh-CN" altLang="en-US" sz="2000" dirty="0">
                                  <a:solidFill>
                                    <a:srgbClr val="374153"/>
                                  </a:solidFill>
                                </a:rPr>
                                <m:t> </m:t>
                              </m:r>
                            </m:e>
                          </m:nary>
                        </m:den>
                      </m:f>
                    </m:oMath>
                  </m:oMathPara>
                </a14:m>
                <a:endParaRPr lang="zh-CN" altLang="en-US" sz="2400" dirty="0">
                  <a:solidFill>
                    <a:srgbClr val="374153"/>
                  </a:solidFill>
                </a:endParaRPr>
              </a:p>
            </p:txBody>
          </p:sp>
        </mc:Choice>
        <mc:Fallback xmlns="">
          <p:sp>
            <p:nvSpPr>
              <p:cNvPr id="5" name="文本框 4">
                <a:extLst>
                  <a:ext uri="{FF2B5EF4-FFF2-40B4-BE49-F238E27FC236}">
                    <a16:creationId xmlns:a16="http://schemas.microsoft.com/office/drawing/2014/main" id="{F6B83C2A-9F7B-BCD5-D3EC-5F32D168B6B8}"/>
                  </a:ext>
                </a:extLst>
              </p:cNvPr>
              <p:cNvSpPr txBox="1">
                <a:spLocks noRot="1" noChangeAspect="1" noMove="1" noResize="1" noEditPoints="1" noAdjustHandles="1" noChangeArrowheads="1" noChangeShapeType="1" noTextEdit="1"/>
              </p:cNvSpPr>
              <p:nvPr/>
            </p:nvSpPr>
            <p:spPr>
              <a:xfrm>
                <a:off x="1514474" y="1907522"/>
                <a:ext cx="8203622" cy="773032"/>
              </a:xfrm>
              <a:prstGeom prst="rect">
                <a:avLst/>
              </a:prstGeom>
              <a:blipFill>
                <a:blip r:embed="rId2"/>
                <a:stretch>
                  <a:fillRect t="-59677" b="-93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385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B0291-1A04-EAAE-E74D-6C2412D216D2}"/>
              </a:ext>
            </a:extLst>
          </p:cNvPr>
          <p:cNvSpPr>
            <a:spLocks noGrp="1"/>
          </p:cNvSpPr>
          <p:nvPr>
            <p:ph type="title"/>
          </p:nvPr>
        </p:nvSpPr>
        <p:spPr>
          <a:xfrm>
            <a:off x="623635" y="522789"/>
            <a:ext cx="10963473" cy="589190"/>
          </a:xfrm>
        </p:spPr>
        <p:txBody>
          <a:bodyPr/>
          <a:lstStyle/>
          <a:p>
            <a:r>
              <a:rPr lang="zh-CN" altLang="en-US" dirty="0"/>
              <a:t>带宽收敛比：无收敛 </a:t>
            </a:r>
            <a:r>
              <a:rPr lang="en-US" altLang="zh-CN" dirty="0"/>
              <a:t>vs</a:t>
            </a:r>
            <a:r>
              <a:rPr lang="zh-CN" altLang="en-US" dirty="0"/>
              <a:t> </a:t>
            </a:r>
            <a:r>
              <a:rPr lang="en-US" altLang="zh-CN" dirty="0"/>
              <a:t>N:1</a:t>
            </a:r>
            <a:r>
              <a:rPr lang="zh-CN" altLang="en-US" dirty="0"/>
              <a:t> 收敛</a:t>
            </a:r>
          </a:p>
        </p:txBody>
      </p:sp>
      <p:sp>
        <p:nvSpPr>
          <p:cNvPr id="3" name="内容占位符 2">
            <a:extLst>
              <a:ext uri="{FF2B5EF4-FFF2-40B4-BE49-F238E27FC236}">
                <a16:creationId xmlns:a16="http://schemas.microsoft.com/office/drawing/2014/main" id="{93DAF941-0F29-5268-B25C-EC68C084EA2A}"/>
              </a:ext>
            </a:extLst>
          </p:cNvPr>
          <p:cNvSpPr>
            <a:spLocks noGrp="1"/>
          </p:cNvSpPr>
          <p:nvPr>
            <p:ph sz="half" idx="1"/>
          </p:nvPr>
        </p:nvSpPr>
        <p:spPr>
          <a:xfrm>
            <a:off x="623635" y="1246909"/>
            <a:ext cx="10963473" cy="5108171"/>
          </a:xfrm>
        </p:spPr>
        <p:txBody>
          <a:bodyPr/>
          <a:lstStyle/>
          <a:p>
            <a:r>
              <a:rPr lang="zh-CN" altLang="en-US" dirty="0"/>
              <a:t>主要用于衡量接入层设备的下行带宽总和与上行带宽之间的比例关系，收敛比 </a:t>
            </a:r>
            <a:r>
              <a:rPr lang="en-US" altLang="zh-CN" dirty="0"/>
              <a:t>= ∑</a:t>
            </a:r>
            <a:r>
              <a:rPr lang="zh-CN" altLang="en-US" dirty="0"/>
              <a:t>下行端口带宽 </a:t>
            </a:r>
            <a:r>
              <a:rPr lang="en-US" altLang="zh-CN" dirty="0"/>
              <a:t>/ ∑</a:t>
            </a:r>
            <a:r>
              <a:rPr lang="zh-CN" altLang="en-US" dirty="0"/>
              <a:t>上行端口带宽</a:t>
            </a:r>
          </a:p>
          <a:p>
            <a:pPr marL="0" indent="0">
              <a:buNone/>
            </a:pPr>
            <a:endParaRPr lang="en-US" altLang="zh-CN" dirty="0"/>
          </a:p>
          <a:p>
            <a:r>
              <a:rPr lang="en" altLang="zh-CN" dirty="0"/>
              <a:t>AI</a:t>
            </a:r>
            <a:r>
              <a:rPr lang="zh-CN" altLang="en-US" dirty="0"/>
              <a:t> 训练中，</a:t>
            </a:r>
            <a:r>
              <a:rPr lang="en" altLang="zh-CN" dirty="0"/>
              <a:t>GPU</a:t>
            </a:r>
            <a:r>
              <a:rPr lang="zh-CN" altLang="en-US" dirty="0"/>
              <a:t> 需要频繁交换海量参数</a:t>
            </a:r>
          </a:p>
          <a:p>
            <a:r>
              <a:rPr lang="zh-CN" altLang="en-US" dirty="0"/>
              <a:t>高收敛比导致</a:t>
            </a:r>
            <a:r>
              <a:rPr lang="en-US" altLang="zh-CN" dirty="0"/>
              <a:t>“</a:t>
            </a:r>
            <a:r>
              <a:rPr lang="zh-CN" altLang="en-US" dirty="0"/>
              <a:t>数据堵车</a:t>
            </a:r>
            <a:r>
              <a:rPr lang="en-US" altLang="zh-CN" dirty="0"/>
              <a:t>”</a:t>
            </a:r>
            <a:r>
              <a:rPr lang="zh-CN" altLang="en-US" dirty="0"/>
              <a:t>，</a:t>
            </a:r>
            <a:r>
              <a:rPr lang="en" altLang="zh-CN" dirty="0"/>
              <a:t>GPU</a:t>
            </a:r>
            <a:r>
              <a:rPr lang="zh-CN" altLang="en-US" dirty="0"/>
              <a:t> 大部分时间在等数据，算力浪费</a:t>
            </a:r>
          </a:p>
          <a:p>
            <a:r>
              <a:rPr lang="zh-CN" altLang="en-US" dirty="0"/>
              <a:t>现代 </a:t>
            </a:r>
            <a:r>
              <a:rPr lang="en" altLang="zh-CN" dirty="0"/>
              <a:t>AI</a:t>
            </a:r>
            <a:r>
              <a:rPr lang="zh-CN" altLang="en-US" dirty="0"/>
              <a:t> 集群正从传统的 </a:t>
            </a:r>
            <a:r>
              <a:rPr lang="en-US" altLang="zh-CN" dirty="0"/>
              <a:t>3:1</a:t>
            </a:r>
            <a:r>
              <a:rPr lang="zh-CN" altLang="en-US" dirty="0"/>
              <a:t> 收敛向 </a:t>
            </a:r>
            <a:r>
              <a:rPr lang="en-US" altLang="zh-CN" dirty="0"/>
              <a:t>1:1</a:t>
            </a:r>
            <a:r>
              <a:rPr lang="zh-CN" altLang="en-US" dirty="0"/>
              <a:t> 无收敛演进，</a:t>
            </a:r>
            <a:r>
              <a:rPr lang="en-US" altLang="zh-CN" dirty="0"/>
              <a:t>400</a:t>
            </a:r>
            <a:r>
              <a:rPr lang="en" altLang="zh-CN" dirty="0"/>
              <a:t>G</a:t>
            </a:r>
            <a:r>
              <a:rPr lang="zh-CN" altLang="en-US" dirty="0"/>
              <a:t> 高性能网卡成为主流</a:t>
            </a:r>
          </a:p>
          <a:p>
            <a:endParaRPr lang="zh-CN" altLang="en-US" dirty="0"/>
          </a:p>
          <a:p>
            <a:endParaRPr lang="zh-CN" altLang="en-US" dirty="0"/>
          </a:p>
        </p:txBody>
      </p:sp>
    </p:spTree>
    <p:extLst>
      <p:ext uri="{BB962C8B-B14F-4D97-AF65-F5344CB8AC3E}">
        <p14:creationId xmlns:p14="http://schemas.microsoft.com/office/powerpoint/2010/main" val="302881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B0291-1A04-EAAE-E74D-6C2412D216D2}"/>
              </a:ext>
            </a:extLst>
          </p:cNvPr>
          <p:cNvSpPr>
            <a:spLocks noGrp="1"/>
          </p:cNvSpPr>
          <p:nvPr>
            <p:ph type="title"/>
          </p:nvPr>
        </p:nvSpPr>
        <p:spPr>
          <a:xfrm>
            <a:off x="623635" y="522789"/>
            <a:ext cx="10963473" cy="589190"/>
          </a:xfrm>
        </p:spPr>
        <p:txBody>
          <a:bodyPr/>
          <a:lstStyle/>
          <a:p>
            <a:r>
              <a:rPr lang="zh-CN" altLang="en-US" dirty="0"/>
              <a:t>带宽收敛比：无收敛 </a:t>
            </a:r>
            <a:r>
              <a:rPr lang="en-US" altLang="zh-CN" dirty="0"/>
              <a:t>vs</a:t>
            </a:r>
            <a:r>
              <a:rPr lang="zh-CN" altLang="en-US" dirty="0"/>
              <a:t> </a:t>
            </a:r>
            <a:r>
              <a:rPr lang="en-US" altLang="zh-CN" dirty="0"/>
              <a:t>N:1</a:t>
            </a:r>
            <a:r>
              <a:rPr lang="zh-CN" altLang="en-US" dirty="0"/>
              <a:t> 收敛</a:t>
            </a:r>
          </a:p>
        </p:txBody>
      </p:sp>
      <p:sp>
        <p:nvSpPr>
          <p:cNvPr id="3" name="内容占位符 2">
            <a:extLst>
              <a:ext uri="{FF2B5EF4-FFF2-40B4-BE49-F238E27FC236}">
                <a16:creationId xmlns:a16="http://schemas.microsoft.com/office/drawing/2014/main" id="{93DAF941-0F29-5268-B25C-EC68C084EA2A}"/>
              </a:ext>
            </a:extLst>
          </p:cNvPr>
          <p:cNvSpPr>
            <a:spLocks noGrp="1"/>
          </p:cNvSpPr>
          <p:nvPr>
            <p:ph sz="half" idx="1"/>
          </p:nvPr>
        </p:nvSpPr>
        <p:spPr>
          <a:xfrm>
            <a:off x="623635" y="1246909"/>
            <a:ext cx="10963473" cy="5108171"/>
          </a:xfrm>
        </p:spPr>
        <p:txBody>
          <a:bodyPr/>
          <a:lstStyle/>
          <a:p>
            <a:r>
              <a:rPr lang="zh-CN" altLang="en-US" dirty="0"/>
              <a:t>网络</a:t>
            </a:r>
            <a:r>
              <a:rPr lang="en-US" altLang="zh-CN" dirty="0"/>
              <a:t>“</a:t>
            </a:r>
            <a:r>
              <a:rPr lang="zh-CN" altLang="en-US" dirty="0"/>
              <a:t>入口宽度</a:t>
            </a:r>
            <a:r>
              <a:rPr lang="en-US" altLang="zh-CN" dirty="0"/>
              <a:t>”</a:t>
            </a:r>
            <a:r>
              <a:rPr lang="zh-CN" altLang="en-US" dirty="0"/>
              <a:t>与</a:t>
            </a:r>
            <a:r>
              <a:rPr lang="en-US" altLang="zh-CN" dirty="0"/>
              <a:t>“</a:t>
            </a:r>
            <a:r>
              <a:rPr lang="zh-CN" altLang="en-US" dirty="0"/>
              <a:t>出口宽度</a:t>
            </a:r>
            <a:r>
              <a:rPr lang="en-US" altLang="zh-CN" dirty="0"/>
              <a:t>”</a:t>
            </a:r>
            <a:r>
              <a:rPr lang="zh-CN" altLang="en-US" dirty="0"/>
              <a:t>的比例，收敛比 </a:t>
            </a:r>
            <a:r>
              <a:rPr lang="en-US" altLang="zh-CN" dirty="0"/>
              <a:t>= ∑</a:t>
            </a:r>
            <a:r>
              <a:rPr lang="zh-CN" altLang="en-US" dirty="0"/>
              <a:t>下行端口带宽 </a:t>
            </a:r>
            <a:r>
              <a:rPr lang="en-US" altLang="zh-CN" dirty="0"/>
              <a:t>/ ∑</a:t>
            </a:r>
            <a:r>
              <a:rPr lang="zh-CN" altLang="en-US" dirty="0"/>
              <a:t>上行端口带宽</a:t>
            </a:r>
          </a:p>
          <a:p>
            <a:endParaRPr lang="zh-CN" altLang="en-US" dirty="0"/>
          </a:p>
        </p:txBody>
      </p:sp>
      <p:pic>
        <p:nvPicPr>
          <p:cNvPr id="4" name="图片 3">
            <a:extLst>
              <a:ext uri="{FF2B5EF4-FFF2-40B4-BE49-F238E27FC236}">
                <a16:creationId xmlns:a16="http://schemas.microsoft.com/office/drawing/2014/main" id="{3A61C77F-B90A-66A5-C55A-A3CD597DA4F6}"/>
              </a:ext>
            </a:extLst>
          </p:cNvPr>
          <p:cNvPicPr>
            <a:picLocks noChangeAspect="1"/>
          </p:cNvPicPr>
          <p:nvPr/>
        </p:nvPicPr>
        <p:blipFill rotWithShape="1">
          <a:blip r:embed="rId2"/>
          <a:srcRect l="7410" t="18006" r="2793" b="11027"/>
          <a:stretch/>
        </p:blipFill>
        <p:spPr>
          <a:xfrm>
            <a:off x="812799" y="2194560"/>
            <a:ext cx="6941532" cy="1735384"/>
          </a:xfrm>
          <a:prstGeom prst="rect">
            <a:avLst/>
          </a:prstGeom>
          <a:ln w="28575">
            <a:solidFill>
              <a:schemeClr val="bg1">
                <a:lumMod val="85000"/>
              </a:schemeClr>
            </a:solidFill>
          </a:ln>
        </p:spPr>
      </p:pic>
      <p:pic>
        <p:nvPicPr>
          <p:cNvPr id="5" name="图片 4">
            <a:extLst>
              <a:ext uri="{FF2B5EF4-FFF2-40B4-BE49-F238E27FC236}">
                <a16:creationId xmlns:a16="http://schemas.microsoft.com/office/drawing/2014/main" id="{312B1673-DA83-923E-6240-38189E11A146}"/>
              </a:ext>
            </a:extLst>
          </p:cNvPr>
          <p:cNvPicPr>
            <a:picLocks noChangeAspect="1"/>
          </p:cNvPicPr>
          <p:nvPr/>
        </p:nvPicPr>
        <p:blipFill rotWithShape="1">
          <a:blip r:embed="rId3"/>
          <a:srcRect l="12378" t="37835" r="1977" b="8481"/>
          <a:stretch/>
        </p:blipFill>
        <p:spPr>
          <a:xfrm>
            <a:off x="812801" y="4456346"/>
            <a:ext cx="6941530" cy="1609174"/>
          </a:xfrm>
          <a:prstGeom prst="rect">
            <a:avLst/>
          </a:prstGeom>
          <a:ln w="28575">
            <a:solidFill>
              <a:schemeClr val="bg1">
                <a:lumMod val="85000"/>
              </a:schemeClr>
            </a:solidFill>
          </a:ln>
        </p:spPr>
      </p:pic>
    </p:spTree>
    <p:extLst>
      <p:ext uri="{BB962C8B-B14F-4D97-AF65-F5344CB8AC3E}">
        <p14:creationId xmlns:p14="http://schemas.microsoft.com/office/powerpoint/2010/main" val="307100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EAFF2-3BED-70F9-8946-31D82E33C582}"/>
              </a:ext>
            </a:extLst>
          </p:cNvPr>
          <p:cNvSpPr>
            <a:spLocks noGrp="1"/>
          </p:cNvSpPr>
          <p:nvPr>
            <p:ph type="title"/>
          </p:nvPr>
        </p:nvSpPr>
        <p:spPr>
          <a:xfrm>
            <a:off x="623635" y="522789"/>
            <a:ext cx="10963473" cy="589190"/>
          </a:xfrm>
        </p:spPr>
        <p:txBody>
          <a:bodyPr/>
          <a:lstStyle/>
          <a:p>
            <a:r>
              <a:rPr lang="zh-CN" altLang="en-US" dirty="0"/>
              <a:t>网络拓扑：决定数据传输路径​</a:t>
            </a:r>
          </a:p>
        </p:txBody>
      </p:sp>
      <p:sp>
        <p:nvSpPr>
          <p:cNvPr id="3" name="内容占位符 2">
            <a:extLst>
              <a:ext uri="{FF2B5EF4-FFF2-40B4-BE49-F238E27FC236}">
                <a16:creationId xmlns:a16="http://schemas.microsoft.com/office/drawing/2014/main" id="{DF505394-E20D-2FEA-5C88-7EE4FED2C905}"/>
              </a:ext>
            </a:extLst>
          </p:cNvPr>
          <p:cNvSpPr>
            <a:spLocks noGrp="1"/>
          </p:cNvSpPr>
          <p:nvPr>
            <p:ph sz="half" idx="1"/>
          </p:nvPr>
        </p:nvSpPr>
        <p:spPr>
          <a:xfrm>
            <a:off x="623635" y="1246909"/>
            <a:ext cx="10963473" cy="5108171"/>
          </a:xfrm>
        </p:spPr>
        <p:txBody>
          <a:bodyPr/>
          <a:lstStyle/>
          <a:p>
            <a:r>
              <a:rPr lang="zh-CN" altLang="en-US" dirty="0"/>
              <a:t>快递分拣中心布局，</a:t>
            </a:r>
            <a:r>
              <a:rPr lang="en" altLang="zh-CN" dirty="0"/>
              <a:t>Scale Out</a:t>
            </a:r>
            <a:r>
              <a:rPr lang="zh-CN" altLang="en-US" dirty="0"/>
              <a:t> 集群必须用高级拓扑架构，否则万卡 </a:t>
            </a:r>
            <a:r>
              <a:rPr lang="en-US" altLang="zh-CN" dirty="0"/>
              <a:t>AI</a:t>
            </a:r>
            <a:r>
              <a:rPr lang="zh-CN" altLang="en-US" dirty="0"/>
              <a:t> 集群服务器间通信会像没有导航的快递系统 </a:t>
            </a:r>
          </a:p>
          <a:p>
            <a:endParaRPr lang="en-US" altLang="zh-CN" dirty="0"/>
          </a:p>
          <a:p>
            <a:r>
              <a:rPr lang="en" altLang="zh-CN" dirty="0"/>
              <a:t>Scale Up</a:t>
            </a:r>
            <a:r>
              <a:rPr lang="zh-CN" altLang="en" dirty="0"/>
              <a:t>：</a:t>
            </a:r>
            <a:r>
              <a:rPr lang="zh-CN" altLang="en-US" dirty="0"/>
              <a:t>使用简单的全互联拓扑 </a:t>
            </a:r>
            <a:r>
              <a:rPr lang="en-US" altLang="zh-CN" dirty="0"/>
              <a:t>Full</a:t>
            </a:r>
            <a:r>
              <a:rPr lang="zh-CN" altLang="en-US" dirty="0"/>
              <a:t> </a:t>
            </a:r>
            <a:r>
              <a:rPr lang="en-US" altLang="zh-CN" dirty="0"/>
              <a:t>mesh</a:t>
            </a:r>
          </a:p>
          <a:p>
            <a:r>
              <a:rPr lang="en" altLang="zh-CN" dirty="0"/>
              <a:t>Scale Out</a:t>
            </a:r>
            <a:r>
              <a:rPr lang="zh-CN" altLang="en" dirty="0"/>
              <a:t>：</a:t>
            </a:r>
            <a:r>
              <a:rPr lang="zh-CN" altLang="en-US" dirty="0"/>
              <a:t>必须用高级拓扑架构</a:t>
            </a:r>
          </a:p>
          <a:p>
            <a:endParaRPr lang="zh-CN" altLang="en-US" dirty="0"/>
          </a:p>
        </p:txBody>
      </p:sp>
    </p:spTree>
    <p:extLst>
      <p:ext uri="{BB962C8B-B14F-4D97-AF65-F5344CB8AC3E}">
        <p14:creationId xmlns:p14="http://schemas.microsoft.com/office/powerpoint/2010/main" val="267516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EAFF2-3BED-70F9-8946-31D82E33C582}"/>
              </a:ext>
            </a:extLst>
          </p:cNvPr>
          <p:cNvSpPr>
            <a:spLocks noGrp="1"/>
          </p:cNvSpPr>
          <p:nvPr>
            <p:ph type="title"/>
          </p:nvPr>
        </p:nvSpPr>
        <p:spPr>
          <a:xfrm>
            <a:off x="623635" y="522789"/>
            <a:ext cx="10963473" cy="589190"/>
          </a:xfrm>
        </p:spPr>
        <p:txBody>
          <a:bodyPr/>
          <a:lstStyle/>
          <a:p>
            <a:r>
              <a:rPr lang="zh-CN" altLang="en-US" dirty="0"/>
              <a:t>网络拓扑：决定数据传输路径​</a:t>
            </a:r>
          </a:p>
        </p:txBody>
      </p:sp>
      <p:sp>
        <p:nvSpPr>
          <p:cNvPr id="3" name="内容占位符 2">
            <a:extLst>
              <a:ext uri="{FF2B5EF4-FFF2-40B4-BE49-F238E27FC236}">
                <a16:creationId xmlns:a16="http://schemas.microsoft.com/office/drawing/2014/main" id="{DF505394-E20D-2FEA-5C88-7EE4FED2C905}"/>
              </a:ext>
            </a:extLst>
          </p:cNvPr>
          <p:cNvSpPr>
            <a:spLocks noGrp="1"/>
          </p:cNvSpPr>
          <p:nvPr>
            <p:ph sz="half" idx="1"/>
          </p:nvPr>
        </p:nvSpPr>
        <p:spPr>
          <a:xfrm>
            <a:off x="623635" y="1246909"/>
            <a:ext cx="10963473" cy="5108171"/>
          </a:xfrm>
        </p:spPr>
        <p:txBody>
          <a:bodyPr/>
          <a:lstStyle/>
          <a:p>
            <a:r>
              <a:rPr lang="en" altLang="zh-CN" b="1" dirty="0"/>
              <a:t>Scale Up</a:t>
            </a:r>
            <a:r>
              <a:rPr lang="zh-CN" altLang="en" b="1" dirty="0"/>
              <a:t>：</a:t>
            </a:r>
            <a:r>
              <a:rPr lang="zh-CN" altLang="en-US" b="1" dirty="0"/>
              <a:t>使用简单的全互联拓扑 </a:t>
            </a:r>
            <a:r>
              <a:rPr lang="en-US" altLang="zh-CN" b="1" dirty="0"/>
              <a:t>Full</a:t>
            </a:r>
            <a:r>
              <a:rPr lang="zh-CN" altLang="en-US" b="1" dirty="0"/>
              <a:t> </a:t>
            </a:r>
            <a:r>
              <a:rPr lang="en-US" altLang="zh-CN" b="1" dirty="0"/>
              <a:t>mesh</a:t>
            </a:r>
            <a:endParaRPr lang="zh-CN" altLang="en-US" b="1" dirty="0"/>
          </a:p>
          <a:p>
            <a:pPr lvl="1"/>
            <a:r>
              <a:rPr lang="zh-CN" altLang="en-US" dirty="0"/>
              <a:t>优势​​：任意两点直连（延迟最低）</a:t>
            </a:r>
          </a:p>
          <a:p>
            <a:pPr lvl="1"/>
            <a:r>
              <a:rPr lang="zh-CN" altLang="en-US" dirty="0"/>
              <a:t>致命伤​​：</a:t>
            </a:r>
            <a:r>
              <a:rPr lang="en" altLang="zh-CN" dirty="0"/>
              <a:t>GPU</a:t>
            </a:r>
            <a:r>
              <a:rPr lang="zh-CN" altLang="en-US" dirty="0"/>
              <a:t> 数量 </a:t>
            </a:r>
            <a:r>
              <a:rPr lang="en-US" altLang="zh-CN" dirty="0"/>
              <a:t>(</a:t>
            </a:r>
            <a:r>
              <a:rPr lang="en" altLang="zh-CN" dirty="0"/>
              <a:t>N)</a:t>
            </a:r>
            <a:r>
              <a:rPr lang="zh-CN" altLang="en-US" dirty="0"/>
              <a:t> ，连线数 </a:t>
            </a:r>
            <a:r>
              <a:rPr lang="en-US" altLang="zh-CN" dirty="0"/>
              <a:t>= </a:t>
            </a:r>
            <a:r>
              <a:rPr lang="en" altLang="zh-CN" dirty="0"/>
              <a:t>N(N-1)/2</a:t>
            </a:r>
            <a:r>
              <a:rPr lang="zh-CN" altLang="en-US" dirty="0"/>
              <a:t>，</a:t>
            </a:r>
            <a:r>
              <a:rPr lang="zh-CN" altLang="en" dirty="0"/>
              <a:t>如</a:t>
            </a:r>
            <a:r>
              <a:rPr lang="zh-CN" altLang="en-US" dirty="0"/>
              <a:t> </a:t>
            </a:r>
            <a:r>
              <a:rPr lang="en" altLang="zh-CN" dirty="0"/>
              <a:t>8 GPU</a:t>
            </a:r>
            <a:r>
              <a:rPr lang="zh-CN" altLang="en-US" dirty="0"/>
              <a:t> 需 </a:t>
            </a:r>
            <a:r>
              <a:rPr lang="en-US" altLang="zh-CN" dirty="0"/>
              <a:t>28</a:t>
            </a:r>
            <a:r>
              <a:rPr lang="zh-CN" altLang="en-US" dirty="0"/>
              <a:t> 条线路</a:t>
            </a:r>
            <a:br>
              <a:rPr lang="zh-CN" altLang="en-US" dirty="0"/>
            </a:br>
            <a:endParaRPr lang="en" altLang="zh-CN" dirty="0"/>
          </a:p>
        </p:txBody>
      </p:sp>
    </p:spTree>
    <p:extLst>
      <p:ext uri="{BB962C8B-B14F-4D97-AF65-F5344CB8AC3E}">
        <p14:creationId xmlns:p14="http://schemas.microsoft.com/office/powerpoint/2010/main" val="344377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051927-A68F-3483-104C-A788231AB411}"/>
              </a:ext>
            </a:extLst>
          </p:cNvPr>
          <p:cNvSpPr>
            <a:spLocks noGrp="1"/>
          </p:cNvSpPr>
          <p:nvPr>
            <p:ph type="title"/>
          </p:nvPr>
        </p:nvSpPr>
        <p:spPr/>
        <p:txBody>
          <a:bodyPr/>
          <a:lstStyle/>
          <a:p>
            <a:r>
              <a:rPr lang="zh-CN" altLang="en-US" dirty="0"/>
              <a:t>网络拓扑：决定数据传输路径​</a:t>
            </a:r>
          </a:p>
        </p:txBody>
      </p:sp>
      <p:pic>
        <p:nvPicPr>
          <p:cNvPr id="2050" name="Picture 2" descr="Key Hyperscalers And Chip Makers Gang Up On Nvidia's NVSwitch Interconnect">
            <a:extLst>
              <a:ext uri="{FF2B5EF4-FFF2-40B4-BE49-F238E27FC236}">
                <a16:creationId xmlns:a16="http://schemas.microsoft.com/office/drawing/2014/main" id="{F050D0B4-6630-80D7-A4C9-6D5C5F6AE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99" y="1546166"/>
            <a:ext cx="10847144" cy="450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47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EAFF2-3BED-70F9-8946-31D82E33C582}"/>
              </a:ext>
            </a:extLst>
          </p:cNvPr>
          <p:cNvSpPr>
            <a:spLocks noGrp="1"/>
          </p:cNvSpPr>
          <p:nvPr>
            <p:ph type="title"/>
          </p:nvPr>
        </p:nvSpPr>
        <p:spPr>
          <a:xfrm>
            <a:off x="623635" y="522789"/>
            <a:ext cx="10963473" cy="589190"/>
          </a:xfrm>
        </p:spPr>
        <p:txBody>
          <a:bodyPr/>
          <a:lstStyle/>
          <a:p>
            <a:r>
              <a:rPr lang="zh-CN" altLang="en-US" dirty="0"/>
              <a:t>网络拓扑：决定数据传输路径​</a:t>
            </a:r>
          </a:p>
        </p:txBody>
      </p:sp>
      <p:sp>
        <p:nvSpPr>
          <p:cNvPr id="3" name="内容占位符 2">
            <a:extLst>
              <a:ext uri="{FF2B5EF4-FFF2-40B4-BE49-F238E27FC236}">
                <a16:creationId xmlns:a16="http://schemas.microsoft.com/office/drawing/2014/main" id="{DF505394-E20D-2FEA-5C88-7EE4FED2C905}"/>
              </a:ext>
            </a:extLst>
          </p:cNvPr>
          <p:cNvSpPr>
            <a:spLocks noGrp="1"/>
          </p:cNvSpPr>
          <p:nvPr>
            <p:ph sz="half" idx="1"/>
          </p:nvPr>
        </p:nvSpPr>
        <p:spPr>
          <a:xfrm>
            <a:off x="623635" y="1246909"/>
            <a:ext cx="10963473" cy="5108171"/>
          </a:xfrm>
        </p:spPr>
        <p:txBody>
          <a:bodyPr/>
          <a:lstStyle/>
          <a:p>
            <a:r>
              <a:rPr lang="en" altLang="zh-CN" b="1" dirty="0"/>
              <a:t>Scale Out</a:t>
            </a:r>
            <a:r>
              <a:rPr lang="zh-CN" altLang="en" b="1" dirty="0"/>
              <a:t>：</a:t>
            </a:r>
            <a:r>
              <a:rPr lang="zh-CN" altLang="en-US" b="1" dirty="0"/>
              <a:t>高级拓扑架构</a:t>
            </a:r>
            <a:endParaRPr lang="en-US" altLang="zh-CN" b="1" dirty="0"/>
          </a:p>
          <a:p>
            <a:pPr lvl="1"/>
            <a:r>
              <a:rPr lang="en" altLang="zh-CN" dirty="0"/>
              <a:t>Fat-Tree</a:t>
            </a:r>
            <a:r>
              <a:rPr lang="zh-CN" altLang="en" dirty="0"/>
              <a:t>：</a:t>
            </a:r>
            <a:r>
              <a:rPr lang="zh-CN" altLang="en-US" dirty="0"/>
              <a:t>像立体停车场，任意两点间有多个路径</a:t>
            </a:r>
          </a:p>
          <a:p>
            <a:pPr lvl="1"/>
            <a:r>
              <a:rPr lang="en" altLang="zh-CN" dirty="0"/>
              <a:t>Dragonfly</a:t>
            </a:r>
            <a:r>
              <a:rPr lang="zh-CN" altLang="en" dirty="0"/>
              <a:t>：</a:t>
            </a:r>
            <a:r>
              <a:rPr lang="zh-CN" altLang="en-US" dirty="0"/>
              <a:t>像机场中转系统，先同城快运再跨省转运</a:t>
            </a:r>
          </a:p>
          <a:p>
            <a:pPr lvl="1"/>
            <a:r>
              <a:rPr lang="en" altLang="zh-CN" dirty="0"/>
              <a:t>Clos</a:t>
            </a:r>
            <a:r>
              <a:rPr lang="zh-CN" altLang="en-US" dirty="0"/>
              <a:t>：现代</a:t>
            </a:r>
            <a:r>
              <a:rPr lang="en" altLang="zh-CN" dirty="0"/>
              <a:t>AI</a:t>
            </a:r>
            <a:r>
              <a:rPr lang="zh-CN" altLang="en-US" dirty="0"/>
              <a:t>集群的主流选择，可无限扩展</a:t>
            </a:r>
          </a:p>
          <a:p>
            <a:endParaRPr lang="en-US" altLang="zh-CN" dirty="0"/>
          </a:p>
          <a:p>
            <a:r>
              <a:rPr lang="zh-CN" altLang="en-US" dirty="0"/>
              <a:t>​​路径冗余​​：任意两点存在多条通路</a:t>
            </a:r>
            <a:br>
              <a:rPr lang="zh-CN" altLang="en-US" dirty="0"/>
            </a:br>
            <a:br>
              <a:rPr lang="zh-CN" altLang="en-US" dirty="0"/>
            </a:br>
            <a:endParaRPr lang="en" altLang="zh-CN" dirty="0"/>
          </a:p>
        </p:txBody>
      </p:sp>
    </p:spTree>
    <p:extLst>
      <p:ext uri="{BB962C8B-B14F-4D97-AF65-F5344CB8AC3E}">
        <p14:creationId xmlns:p14="http://schemas.microsoft.com/office/powerpoint/2010/main" val="294275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608501B-BA49-4C0B-2766-1D929342AC66}"/>
              </a:ext>
            </a:extLst>
          </p:cNvPr>
          <p:cNvSpPr>
            <a:spLocks noGrp="1"/>
          </p:cNvSpPr>
          <p:nvPr>
            <p:ph type="title"/>
          </p:nvPr>
        </p:nvSpPr>
        <p:spPr>
          <a:xfrm>
            <a:off x="623635" y="522789"/>
            <a:ext cx="10963473" cy="589190"/>
          </a:xfrm>
        </p:spPr>
        <p:txBody>
          <a:bodyPr/>
          <a:lstStyle/>
          <a:p>
            <a:r>
              <a:rPr lang="zh-CN" altLang="en-US" dirty="0"/>
              <a:t>组网：优先选</a:t>
            </a:r>
            <a:r>
              <a:rPr lang="en-US" altLang="zh-CN" dirty="0"/>
              <a:t>400</a:t>
            </a:r>
            <a:r>
              <a:rPr lang="en" altLang="zh-CN" dirty="0"/>
              <a:t>G</a:t>
            </a:r>
            <a:r>
              <a:rPr lang="zh-CN" altLang="en-US" dirty="0"/>
              <a:t>的场景  </a:t>
            </a:r>
            <a:r>
              <a:rPr lang="en-US" altLang="zh-CN" dirty="0"/>
              <a:t>vs</a:t>
            </a:r>
            <a:r>
              <a:rPr lang="zh-CN" altLang="en-US" dirty="0"/>
              <a:t>  优先选</a:t>
            </a:r>
            <a:r>
              <a:rPr lang="en-US" altLang="zh-CN" dirty="0"/>
              <a:t>200</a:t>
            </a:r>
            <a:r>
              <a:rPr lang="en" altLang="zh-CN" dirty="0"/>
              <a:t>G</a:t>
            </a:r>
            <a:r>
              <a:rPr lang="zh-CN" altLang="en-US" dirty="0"/>
              <a:t>的场景 </a:t>
            </a:r>
          </a:p>
        </p:txBody>
      </p:sp>
      <p:pic>
        <p:nvPicPr>
          <p:cNvPr id="3" name="图片 2">
            <a:extLst>
              <a:ext uri="{FF2B5EF4-FFF2-40B4-BE49-F238E27FC236}">
                <a16:creationId xmlns:a16="http://schemas.microsoft.com/office/drawing/2014/main" id="{A96AB0A3-649B-D4D8-ADA2-D085834BD209}"/>
              </a:ext>
            </a:extLst>
          </p:cNvPr>
          <p:cNvPicPr>
            <a:picLocks noChangeAspect="1"/>
          </p:cNvPicPr>
          <p:nvPr/>
        </p:nvPicPr>
        <p:blipFill>
          <a:blip r:embed="rId2"/>
          <a:stretch>
            <a:fillRect/>
          </a:stretch>
        </p:blipFill>
        <p:spPr>
          <a:xfrm>
            <a:off x="1839817" y="1262466"/>
            <a:ext cx="7632272" cy="5092614"/>
          </a:xfrm>
          <a:prstGeom prst="rect">
            <a:avLst/>
          </a:prstGeom>
        </p:spPr>
      </p:pic>
    </p:spTree>
    <p:extLst>
      <p:ext uri="{BB962C8B-B14F-4D97-AF65-F5344CB8AC3E}">
        <p14:creationId xmlns:p14="http://schemas.microsoft.com/office/powerpoint/2010/main" val="208956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b="1" i="0" dirty="0">
                <a:effectLst/>
                <a:latin typeface="system-ui"/>
              </a:rPr>
              <a:t>网络硬件基础</a:t>
            </a:r>
            <a:endParaRPr lang="en-US" altLang="zh-CN" b="1" i="0" dirty="0">
              <a:effectLst/>
              <a:latin typeface="system-ui"/>
            </a:endParaRPr>
          </a:p>
          <a:p>
            <a:r>
              <a:rPr lang="zh-CN" altLang="en-US" sz="7200" b="1" i="0" dirty="0">
                <a:effectLst/>
                <a:latin typeface="system-ui"/>
              </a:rPr>
              <a:t>交通基础设施</a:t>
            </a:r>
          </a:p>
        </p:txBody>
      </p:sp>
    </p:spTree>
    <p:extLst>
      <p:ext uri="{BB962C8B-B14F-4D97-AF65-F5344CB8AC3E}">
        <p14:creationId xmlns:p14="http://schemas.microsoft.com/office/powerpoint/2010/main" val="127689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E82E60-2E70-8962-ADED-A0AB2BD7D3B4}"/>
              </a:ext>
            </a:extLst>
          </p:cNvPr>
          <p:cNvSpPr>
            <a:spLocks noGrp="1"/>
          </p:cNvSpPr>
          <p:nvPr>
            <p:ph type="title"/>
          </p:nvPr>
        </p:nvSpPr>
        <p:spPr>
          <a:xfrm>
            <a:off x="623635" y="522789"/>
            <a:ext cx="10963473" cy="589190"/>
          </a:xfrm>
        </p:spPr>
        <p:txBody>
          <a:bodyPr/>
          <a:lstStyle/>
          <a:p>
            <a:r>
              <a:rPr lang="zh-CN" altLang="en-US" dirty="0"/>
              <a:t>多平面网络，业务隔离术，​数据使用专用网络通道</a:t>
            </a:r>
          </a:p>
        </p:txBody>
      </p:sp>
      <p:sp>
        <p:nvSpPr>
          <p:cNvPr id="7" name="内容占位符 6">
            <a:extLst>
              <a:ext uri="{FF2B5EF4-FFF2-40B4-BE49-F238E27FC236}">
                <a16:creationId xmlns:a16="http://schemas.microsoft.com/office/drawing/2014/main" id="{10D8F88C-F0C3-EB47-A945-46E9D23F429D}"/>
              </a:ext>
            </a:extLst>
          </p:cNvPr>
          <p:cNvSpPr>
            <a:spLocks noGrp="1"/>
          </p:cNvSpPr>
          <p:nvPr>
            <p:ph sz="half" idx="1"/>
          </p:nvPr>
        </p:nvSpPr>
        <p:spPr>
          <a:xfrm>
            <a:off x="623635" y="1246909"/>
            <a:ext cx="10963473" cy="5108171"/>
          </a:xfrm>
        </p:spPr>
        <p:txBody>
          <a:bodyPr/>
          <a:lstStyle/>
          <a:p>
            <a:r>
              <a:rPr lang="zh-CN" altLang="en-US"/>
              <a:t>数据面：</a:t>
            </a:r>
            <a:r>
              <a:rPr lang="zh-CN" altLang="en-US" dirty="0"/>
              <a:t>运输货物的卡车（传输训练数据）</a:t>
            </a:r>
          </a:p>
          <a:p>
            <a:r>
              <a:rPr lang="zh-CN" altLang="en-US" dirty="0"/>
              <a:t>参数面：专用冷链车（处理模型参数）</a:t>
            </a:r>
            <a:endParaRPr lang="en-US" altLang="zh-CN" dirty="0"/>
          </a:p>
          <a:p>
            <a:r>
              <a:rPr lang="zh-CN" altLang="en-US" dirty="0"/>
              <a:t>控制面 </a:t>
            </a:r>
            <a:r>
              <a:rPr lang="en-US" altLang="zh-CN" dirty="0"/>
              <a:t>or</a:t>
            </a:r>
            <a:r>
              <a:rPr lang="zh-CN" altLang="en-US" dirty="0"/>
              <a:t> 带内外面：调度中心的电话线（管理通信指令）</a:t>
            </a:r>
          </a:p>
          <a:p>
            <a:endParaRPr lang="en-US" altLang="zh-CN" dirty="0"/>
          </a:p>
          <a:p>
            <a:r>
              <a:rPr lang="zh-CN" altLang="en-US" dirty="0"/>
              <a:t>混合业务会导致：</a:t>
            </a:r>
            <a:r>
              <a:rPr lang="en-US" altLang="zh-CN" dirty="0"/>
              <a:t>e.g.</a:t>
            </a:r>
            <a:r>
              <a:rPr lang="zh-CN" altLang="en-US" dirty="0"/>
              <a:t> 运蔬菜的卡车占用了运药品的通道</a:t>
            </a:r>
            <a:endParaRPr lang="en-US" altLang="zh-CN" dirty="0"/>
          </a:p>
          <a:p>
            <a:r>
              <a:rPr lang="en" altLang="zh-CN" dirty="0"/>
              <a:t>AI</a:t>
            </a:r>
            <a:r>
              <a:rPr lang="zh-CN" altLang="en-US" dirty="0"/>
              <a:t> 集群通过多平面优化，显著提升训练效率</a:t>
            </a:r>
          </a:p>
          <a:p>
            <a:endParaRPr lang="zh-CN" altLang="en-US" dirty="0"/>
          </a:p>
        </p:txBody>
      </p:sp>
    </p:spTree>
    <p:extLst>
      <p:ext uri="{BB962C8B-B14F-4D97-AF65-F5344CB8AC3E}">
        <p14:creationId xmlns:p14="http://schemas.microsoft.com/office/powerpoint/2010/main" val="153690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8DA8A19-F5E3-082A-C2FC-E7B37E25AACD}"/>
              </a:ext>
            </a:extLst>
          </p:cNvPr>
          <p:cNvSpPr>
            <a:spLocks noGrp="1"/>
          </p:cNvSpPr>
          <p:nvPr>
            <p:ph type="title"/>
          </p:nvPr>
        </p:nvSpPr>
        <p:spPr/>
        <p:txBody>
          <a:bodyPr/>
          <a:lstStyle/>
          <a:p>
            <a:r>
              <a:rPr lang="zh-CN" altLang="en-US" dirty="0"/>
              <a:t>万卡</a:t>
            </a:r>
            <a:r>
              <a:rPr lang="en-US" altLang="zh-CN" dirty="0"/>
              <a:t>AI </a:t>
            </a:r>
            <a:r>
              <a:rPr lang="zh-CN" altLang="en-US" dirty="0"/>
              <a:t>集群网络平面划分</a:t>
            </a:r>
          </a:p>
        </p:txBody>
      </p:sp>
      <p:pic>
        <p:nvPicPr>
          <p:cNvPr id="2" name="图片 1">
            <a:extLst>
              <a:ext uri="{FF2B5EF4-FFF2-40B4-BE49-F238E27FC236}">
                <a16:creationId xmlns:a16="http://schemas.microsoft.com/office/drawing/2014/main" id="{BB3CB52E-5BDF-EFE6-5C14-4492422B4AAE}"/>
              </a:ext>
            </a:extLst>
          </p:cNvPr>
          <p:cNvPicPr>
            <a:picLocks noChangeAspect="1"/>
          </p:cNvPicPr>
          <p:nvPr/>
        </p:nvPicPr>
        <p:blipFill>
          <a:blip r:embed="rId2"/>
          <a:stretch>
            <a:fillRect/>
          </a:stretch>
        </p:blipFill>
        <p:spPr>
          <a:xfrm>
            <a:off x="340918" y="1246908"/>
            <a:ext cx="11514925" cy="5219489"/>
          </a:xfrm>
          <a:prstGeom prst="rect">
            <a:avLst/>
          </a:prstGeom>
        </p:spPr>
      </p:pic>
    </p:spTree>
    <p:extLst>
      <p:ext uri="{BB962C8B-B14F-4D97-AF65-F5344CB8AC3E}">
        <p14:creationId xmlns:p14="http://schemas.microsoft.com/office/powerpoint/2010/main" val="117288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F8AD7-1776-BB14-3986-F4332DCA391B}"/>
              </a:ext>
            </a:extLst>
          </p:cNvPr>
          <p:cNvSpPr>
            <a:spLocks noGrp="1"/>
          </p:cNvSpPr>
          <p:nvPr>
            <p:ph type="title"/>
          </p:nvPr>
        </p:nvSpPr>
        <p:spPr>
          <a:xfrm>
            <a:off x="623635" y="522789"/>
            <a:ext cx="10963473" cy="589190"/>
          </a:xfrm>
        </p:spPr>
        <p:txBody>
          <a:bodyPr/>
          <a:lstStyle/>
          <a:p>
            <a:r>
              <a:rPr lang="zh-CN" altLang="en-US" dirty="0"/>
              <a:t>框式 </a:t>
            </a:r>
            <a:r>
              <a:rPr lang="en" altLang="zh-CN" dirty="0"/>
              <a:t>vs </a:t>
            </a:r>
            <a:r>
              <a:rPr lang="zh-CN" altLang="en-US" dirty="0"/>
              <a:t>盒式设备</a:t>
            </a:r>
          </a:p>
        </p:txBody>
      </p:sp>
      <p:sp>
        <p:nvSpPr>
          <p:cNvPr id="3" name="内容占位符 2">
            <a:extLst>
              <a:ext uri="{FF2B5EF4-FFF2-40B4-BE49-F238E27FC236}">
                <a16:creationId xmlns:a16="http://schemas.microsoft.com/office/drawing/2014/main" id="{18507564-F1F6-A1EB-1290-ADDFB1A1E626}"/>
              </a:ext>
            </a:extLst>
          </p:cNvPr>
          <p:cNvSpPr>
            <a:spLocks noGrp="1"/>
          </p:cNvSpPr>
          <p:nvPr>
            <p:ph sz="half" idx="1"/>
          </p:nvPr>
        </p:nvSpPr>
        <p:spPr>
          <a:xfrm>
            <a:off x="623635" y="1246909"/>
            <a:ext cx="10963473" cy="5108171"/>
          </a:xfrm>
        </p:spPr>
        <p:txBody>
          <a:bodyPr/>
          <a:lstStyle/>
          <a:p>
            <a:r>
              <a:rPr lang="zh-CN" altLang="en-US" dirty="0"/>
              <a:t>万卡</a:t>
            </a:r>
            <a:r>
              <a:rPr lang="en" altLang="zh-CN" dirty="0"/>
              <a:t>AI</a:t>
            </a:r>
            <a:r>
              <a:rPr lang="zh-CN" altLang="en-US" dirty="0"/>
              <a:t>集群需要的交换机端口数远超普通数据中心，传统网络架构无法支撑。 </a:t>
            </a:r>
            <a:br>
              <a:rPr lang="zh-CN" altLang="en-US" dirty="0"/>
            </a:br>
            <a:endParaRPr lang="zh-CN" altLang="en-US" dirty="0"/>
          </a:p>
        </p:txBody>
      </p:sp>
      <p:graphicFrame>
        <p:nvGraphicFramePr>
          <p:cNvPr id="4" name="表格 3">
            <a:extLst>
              <a:ext uri="{FF2B5EF4-FFF2-40B4-BE49-F238E27FC236}">
                <a16:creationId xmlns:a16="http://schemas.microsoft.com/office/drawing/2014/main" id="{46C5B9F7-06D0-9465-E3AF-088E65E8D001}"/>
              </a:ext>
            </a:extLst>
          </p:cNvPr>
          <p:cNvGraphicFramePr>
            <a:graphicFrameLocks noGrp="1"/>
          </p:cNvGraphicFramePr>
          <p:nvPr>
            <p:extLst>
              <p:ext uri="{D42A27DB-BD31-4B8C-83A1-F6EECF244321}">
                <p14:modId xmlns:p14="http://schemas.microsoft.com/office/powerpoint/2010/main" val="886748198"/>
              </p:ext>
            </p:extLst>
          </p:nvPr>
        </p:nvGraphicFramePr>
        <p:xfrm>
          <a:off x="623635" y="2234045"/>
          <a:ext cx="8364501" cy="3875808"/>
        </p:xfrm>
        <a:graphic>
          <a:graphicData uri="http://schemas.openxmlformats.org/drawingml/2006/table">
            <a:tbl>
              <a:tblPr/>
              <a:tblGrid>
                <a:gridCol w="1705111">
                  <a:extLst>
                    <a:ext uri="{9D8B030D-6E8A-4147-A177-3AD203B41FA5}">
                      <a16:colId xmlns:a16="http://schemas.microsoft.com/office/drawing/2014/main" val="1267541884"/>
                    </a:ext>
                  </a:extLst>
                </a:gridCol>
                <a:gridCol w="3329695">
                  <a:extLst>
                    <a:ext uri="{9D8B030D-6E8A-4147-A177-3AD203B41FA5}">
                      <a16:colId xmlns:a16="http://schemas.microsoft.com/office/drawing/2014/main" val="2339044502"/>
                    </a:ext>
                  </a:extLst>
                </a:gridCol>
                <a:gridCol w="3329695">
                  <a:extLst>
                    <a:ext uri="{9D8B030D-6E8A-4147-A177-3AD203B41FA5}">
                      <a16:colId xmlns:a16="http://schemas.microsoft.com/office/drawing/2014/main" val="2978806300"/>
                    </a:ext>
                  </a:extLst>
                </a:gridCol>
              </a:tblGrid>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特性​​</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框式交换机（</a:t>
                      </a:r>
                      <a:r>
                        <a:rPr kumimoji="0" lang="e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Chassis）</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盒式交换机（</a:t>
                      </a:r>
                      <a:r>
                        <a:rPr kumimoji="0" lang="e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ToR）</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69095399"/>
                  </a:ext>
                </a:extLst>
              </a:tr>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​​物理形态​​</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机架式铁框（多槽位）</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独立铁盒（固定端口）</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6723604"/>
                  </a:ext>
                </a:extLst>
              </a:tr>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​​槽位价值​​</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插业务板卡→灵活扩展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整机更换→扩容量跳跃</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7570021"/>
                  </a:ext>
                </a:extLst>
              </a:tr>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​​典型成本​​</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空框</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50</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万</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单板</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万</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单台</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万 </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万</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4818998"/>
                  </a:ext>
                </a:extLst>
              </a:tr>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​​适用场景​​</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核心层（高密度大流量）</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接入层（柜顶连接</a:t>
                      </a: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5027947"/>
                  </a:ext>
                </a:extLst>
              </a:tr>
              <a:tr h="645968">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特点</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模块化设计，可热插拔，高可靠性</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一体化设计，成本低，部署简单</a:t>
                      </a: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54219280"/>
                  </a:ext>
                </a:extLst>
              </a:tr>
            </a:tbl>
          </a:graphicData>
        </a:graphic>
      </p:graphicFrame>
    </p:spTree>
    <p:extLst>
      <p:ext uri="{BB962C8B-B14F-4D97-AF65-F5344CB8AC3E}">
        <p14:creationId xmlns:p14="http://schemas.microsoft.com/office/powerpoint/2010/main" val="181008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B2A279-D026-9545-D2A2-98C573ADFD83}"/>
              </a:ext>
            </a:extLst>
          </p:cNvPr>
          <p:cNvSpPr>
            <a:spLocks noGrp="1"/>
          </p:cNvSpPr>
          <p:nvPr>
            <p:ph type="title"/>
          </p:nvPr>
        </p:nvSpPr>
        <p:spPr>
          <a:xfrm>
            <a:off x="623635" y="522789"/>
            <a:ext cx="10963473" cy="589190"/>
          </a:xfrm>
        </p:spPr>
        <p:txBody>
          <a:bodyPr/>
          <a:lstStyle/>
          <a:p>
            <a:r>
              <a:rPr lang="zh-CN" altLang="en-US" dirty="0"/>
              <a:t>框式 </a:t>
            </a:r>
            <a:r>
              <a:rPr lang="en" altLang="zh-CN" dirty="0"/>
              <a:t>vs </a:t>
            </a:r>
            <a:r>
              <a:rPr lang="zh-CN" altLang="en-US" dirty="0"/>
              <a:t>盒式设备</a:t>
            </a:r>
          </a:p>
        </p:txBody>
      </p:sp>
      <p:sp>
        <p:nvSpPr>
          <p:cNvPr id="3" name="内容占位符 2">
            <a:extLst>
              <a:ext uri="{FF2B5EF4-FFF2-40B4-BE49-F238E27FC236}">
                <a16:creationId xmlns:a16="http://schemas.microsoft.com/office/drawing/2014/main" id="{1AF904C2-08AC-E5C1-4BE7-09B3E6BADC84}"/>
              </a:ext>
            </a:extLst>
          </p:cNvPr>
          <p:cNvSpPr>
            <a:spLocks noGrp="1"/>
          </p:cNvSpPr>
          <p:nvPr>
            <p:ph sz="half" idx="1"/>
          </p:nvPr>
        </p:nvSpPr>
        <p:spPr>
          <a:xfrm>
            <a:off x="623635" y="1246909"/>
            <a:ext cx="10963473" cy="5108171"/>
          </a:xfrm>
        </p:spPr>
        <p:txBody>
          <a:bodyPr/>
          <a:lstStyle/>
          <a:p>
            <a:r>
              <a:rPr lang="zh-CN" altLang="en-US" sz="2400" b="1" dirty="0"/>
              <a:t>为什么框式更重要？</a:t>
            </a:r>
          </a:p>
          <a:p>
            <a:pPr marL="582006" lvl="1" indent="-342900">
              <a:buFont typeface="+mj-lt"/>
              <a:buAutoNum type="arabicPeriod"/>
            </a:pPr>
            <a:r>
              <a:rPr lang="zh-CN" altLang="en-US" dirty="0"/>
              <a:t>万卡集群需要 </a:t>
            </a:r>
            <a:r>
              <a:rPr lang="en-US" altLang="zh-CN" dirty="0"/>
              <a:t>7×24</a:t>
            </a:r>
            <a:r>
              <a:rPr lang="zh-CN" altLang="en-US" dirty="0"/>
              <a:t> 小时不间断运行</a:t>
            </a:r>
          </a:p>
          <a:p>
            <a:pPr marL="582006" lvl="1" indent="-342900">
              <a:buFont typeface="+mj-lt"/>
              <a:buAutoNum type="arabicPeriod"/>
            </a:pPr>
            <a:r>
              <a:rPr lang="zh-CN" altLang="en-US" dirty="0"/>
              <a:t>框式设备可在线更换故障模块，无需停机</a:t>
            </a:r>
          </a:p>
        </p:txBody>
      </p:sp>
      <p:pic>
        <p:nvPicPr>
          <p:cNvPr id="5122" name="Picture 2" descr="交换机的体系结构和各部件说明- pipci - 博客园">
            <a:extLst>
              <a:ext uri="{FF2B5EF4-FFF2-40B4-BE49-F238E27FC236}">
                <a16:creationId xmlns:a16="http://schemas.microsoft.com/office/drawing/2014/main" id="{CDC4DD9C-A942-7C1B-BF8B-D2338F011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9" y="3093698"/>
            <a:ext cx="4368944" cy="336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09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A4C120-6CB0-6F38-E539-C30B331D9C17}"/>
              </a:ext>
            </a:extLst>
          </p:cNvPr>
          <p:cNvSpPr>
            <a:spLocks noGrp="1"/>
          </p:cNvSpPr>
          <p:nvPr>
            <p:ph type="title"/>
          </p:nvPr>
        </p:nvSpPr>
        <p:spPr/>
        <p:txBody>
          <a:bodyPr/>
          <a:lstStyle/>
          <a:p>
            <a:r>
              <a:rPr lang="zh-CN" altLang="en-US" dirty="0"/>
              <a:t>框式 </a:t>
            </a:r>
            <a:r>
              <a:rPr lang="en" altLang="zh-CN" dirty="0"/>
              <a:t>vs </a:t>
            </a:r>
            <a:r>
              <a:rPr lang="zh-CN" altLang="en-US" dirty="0"/>
              <a:t>盒式设备</a:t>
            </a:r>
          </a:p>
        </p:txBody>
      </p:sp>
      <p:pic>
        <p:nvPicPr>
          <p:cNvPr id="6148" name="Picture 4" descr="TS7914（新）">
            <a:extLst>
              <a:ext uri="{FF2B5EF4-FFF2-40B4-BE49-F238E27FC236}">
                <a16:creationId xmlns:a16="http://schemas.microsoft.com/office/drawing/2014/main" id="{4B112C30-B6E9-69C5-C812-D9E3162FB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93" t="7946" r="20025" b="8109"/>
          <a:stretch/>
        </p:blipFill>
        <p:spPr bwMode="auto">
          <a:xfrm>
            <a:off x="884693" y="1162500"/>
            <a:ext cx="3771719" cy="524361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G-S6990-64OC2XS">
            <a:extLst>
              <a:ext uri="{FF2B5EF4-FFF2-40B4-BE49-F238E27FC236}">
                <a16:creationId xmlns:a16="http://schemas.microsoft.com/office/drawing/2014/main" id="{22726204-05F6-7EC1-EAAD-134F82ACBC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78" t="32272" r="6147" b="31364"/>
          <a:stretch/>
        </p:blipFill>
        <p:spPr bwMode="auto">
          <a:xfrm>
            <a:off x="6459556" y="1195550"/>
            <a:ext cx="4978490" cy="206719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G-S6990-128QC2XS">
            <a:extLst>
              <a:ext uri="{FF2B5EF4-FFF2-40B4-BE49-F238E27FC236}">
                <a16:creationId xmlns:a16="http://schemas.microsoft.com/office/drawing/2014/main" id="{B85C3449-79AA-12EA-1485-5076CF9CB7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64" t="28637" r="10578" b="28940"/>
          <a:stretch/>
        </p:blipFill>
        <p:spPr bwMode="auto">
          <a:xfrm>
            <a:off x="6585532" y="3524531"/>
            <a:ext cx="4726538" cy="248298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B8343C6-7ACF-04FF-4642-B16092F2B042}"/>
              </a:ext>
            </a:extLst>
          </p:cNvPr>
          <p:cNvSpPr txBox="1"/>
          <p:nvPr/>
        </p:nvSpPr>
        <p:spPr>
          <a:xfrm>
            <a:off x="6654224" y="5961670"/>
            <a:ext cx="4589153" cy="369332"/>
          </a:xfrm>
          <a:prstGeom prst="rect">
            <a:avLst/>
          </a:prstGeom>
          <a:noFill/>
        </p:spPr>
        <p:txBody>
          <a:bodyPr wrap="square">
            <a:spAutoFit/>
          </a:bodyPr>
          <a:lstStyle/>
          <a:p>
            <a:pPr algn="ctr"/>
            <a:r>
              <a:rPr lang="zh-CN" altLang="en-US" kern="0" dirty="0">
                <a:solidFill>
                  <a:srgbClr val="374154"/>
                </a:solidFill>
                <a:latin typeface="Lexend" pitchFamily="2" charset="0"/>
                <a:ea typeface="微软雅黑" pitchFamily="34" charset="-122"/>
              </a:rPr>
              <a:t>提供</a:t>
            </a:r>
            <a:r>
              <a:rPr lang="en-US" altLang="zh-CN" kern="0" dirty="0">
                <a:solidFill>
                  <a:srgbClr val="374154"/>
                </a:solidFill>
                <a:latin typeface="Lexend" pitchFamily="2" charset="0"/>
                <a:ea typeface="微软雅黑" pitchFamily="34" charset="-122"/>
              </a:rPr>
              <a:t>128</a:t>
            </a:r>
            <a:r>
              <a:rPr lang="zh-CN" altLang="en-US" kern="0" dirty="0">
                <a:solidFill>
                  <a:srgbClr val="374154"/>
                </a:solidFill>
                <a:latin typeface="Lexend" pitchFamily="2" charset="0"/>
                <a:ea typeface="微软雅黑" pitchFamily="34" charset="-122"/>
              </a:rPr>
              <a:t>个</a:t>
            </a:r>
            <a:r>
              <a:rPr lang="en-US" altLang="zh-CN" kern="0" dirty="0">
                <a:solidFill>
                  <a:srgbClr val="374154"/>
                </a:solidFill>
                <a:latin typeface="Lexend" pitchFamily="2" charset="0"/>
                <a:ea typeface="微软雅黑" pitchFamily="34" charset="-122"/>
              </a:rPr>
              <a:t>400</a:t>
            </a:r>
            <a:r>
              <a:rPr lang="en" altLang="zh-CN" kern="0" dirty="0">
                <a:solidFill>
                  <a:srgbClr val="374154"/>
                </a:solidFill>
                <a:latin typeface="Lexend" pitchFamily="2" charset="0"/>
                <a:ea typeface="微软雅黑" pitchFamily="34" charset="-122"/>
              </a:rPr>
              <a:t>GE</a:t>
            </a:r>
            <a:r>
              <a:rPr lang="zh-CN" altLang="en-US" kern="0" dirty="0">
                <a:solidFill>
                  <a:srgbClr val="374154"/>
                </a:solidFill>
                <a:latin typeface="Lexend" pitchFamily="2" charset="0"/>
                <a:ea typeface="微软雅黑" pitchFamily="34" charset="-122"/>
              </a:rPr>
              <a:t>端口，</a:t>
            </a:r>
            <a:r>
              <a:rPr lang="en-US" altLang="zh-CN" kern="0" dirty="0">
                <a:solidFill>
                  <a:srgbClr val="374154"/>
                </a:solidFill>
                <a:latin typeface="Lexend" pitchFamily="2" charset="0"/>
                <a:ea typeface="微软雅黑" pitchFamily="34" charset="-122"/>
              </a:rPr>
              <a:t>2</a:t>
            </a:r>
            <a:r>
              <a:rPr lang="zh-CN" altLang="en-US" kern="0" dirty="0">
                <a:solidFill>
                  <a:srgbClr val="374154"/>
                </a:solidFill>
                <a:latin typeface="Lexend" pitchFamily="2" charset="0"/>
                <a:ea typeface="微软雅黑" pitchFamily="34" charset="-122"/>
              </a:rPr>
              <a:t>个</a:t>
            </a:r>
            <a:r>
              <a:rPr lang="en-US" altLang="zh-CN" kern="0" dirty="0">
                <a:solidFill>
                  <a:srgbClr val="374154"/>
                </a:solidFill>
                <a:latin typeface="Lexend" pitchFamily="2" charset="0"/>
                <a:ea typeface="微软雅黑" pitchFamily="34" charset="-122"/>
              </a:rPr>
              <a:t>10</a:t>
            </a:r>
            <a:r>
              <a:rPr lang="en" altLang="zh-CN" kern="0" dirty="0">
                <a:solidFill>
                  <a:srgbClr val="374154"/>
                </a:solidFill>
                <a:latin typeface="Lexend" pitchFamily="2" charset="0"/>
                <a:ea typeface="微软雅黑" pitchFamily="34" charset="-122"/>
              </a:rPr>
              <a:t>GE</a:t>
            </a:r>
            <a:r>
              <a:rPr lang="zh-CN" altLang="en-US" kern="0" dirty="0">
                <a:solidFill>
                  <a:srgbClr val="374154"/>
                </a:solidFill>
                <a:latin typeface="Lexend" pitchFamily="2" charset="0"/>
                <a:ea typeface="微软雅黑" pitchFamily="34" charset="-122"/>
              </a:rPr>
              <a:t>端口</a:t>
            </a:r>
          </a:p>
        </p:txBody>
      </p:sp>
      <p:sp>
        <p:nvSpPr>
          <p:cNvPr id="9" name="文本框 8">
            <a:extLst>
              <a:ext uri="{FF2B5EF4-FFF2-40B4-BE49-F238E27FC236}">
                <a16:creationId xmlns:a16="http://schemas.microsoft.com/office/drawing/2014/main" id="{DD5F837C-8DC5-AD8E-4E40-317058022260}"/>
              </a:ext>
            </a:extLst>
          </p:cNvPr>
          <p:cNvSpPr txBox="1"/>
          <p:nvPr/>
        </p:nvSpPr>
        <p:spPr>
          <a:xfrm>
            <a:off x="6806045" y="3093664"/>
            <a:ext cx="4589152" cy="369332"/>
          </a:xfrm>
          <a:prstGeom prst="rect">
            <a:avLst/>
          </a:prstGeom>
          <a:noFill/>
        </p:spPr>
        <p:txBody>
          <a:bodyPr wrap="square">
            <a:spAutoFit/>
          </a:bodyPr>
          <a:lstStyle/>
          <a:p>
            <a:pPr algn="ctr"/>
            <a:r>
              <a:rPr lang="en-US" altLang="zh-CN" kern="0" dirty="0">
                <a:solidFill>
                  <a:srgbClr val="374154"/>
                </a:solidFill>
                <a:latin typeface="Lexend" pitchFamily="2" charset="0"/>
                <a:ea typeface="微软雅黑" pitchFamily="34" charset="-122"/>
              </a:rPr>
              <a:t>64</a:t>
            </a:r>
            <a:r>
              <a:rPr lang="zh-CN" altLang="en-US" kern="0" dirty="0">
                <a:solidFill>
                  <a:srgbClr val="374154"/>
                </a:solidFill>
                <a:latin typeface="Lexend" pitchFamily="2" charset="0"/>
                <a:ea typeface="微软雅黑" pitchFamily="34" charset="-122"/>
              </a:rPr>
              <a:t>个</a:t>
            </a:r>
            <a:r>
              <a:rPr lang="en-US" altLang="zh-CN" kern="0" dirty="0">
                <a:solidFill>
                  <a:srgbClr val="374154"/>
                </a:solidFill>
                <a:latin typeface="Lexend" pitchFamily="2" charset="0"/>
                <a:ea typeface="微软雅黑" pitchFamily="34" charset="-122"/>
              </a:rPr>
              <a:t>800</a:t>
            </a:r>
            <a:r>
              <a:rPr lang="en" altLang="zh-CN" kern="0" dirty="0">
                <a:solidFill>
                  <a:srgbClr val="374154"/>
                </a:solidFill>
                <a:latin typeface="Lexend" pitchFamily="2" charset="0"/>
                <a:ea typeface="微软雅黑" pitchFamily="34" charset="-122"/>
              </a:rPr>
              <a:t>GE</a:t>
            </a:r>
            <a:r>
              <a:rPr lang="zh-CN" altLang="en-US" kern="0" dirty="0">
                <a:solidFill>
                  <a:srgbClr val="374154"/>
                </a:solidFill>
                <a:latin typeface="Lexend" pitchFamily="2" charset="0"/>
                <a:ea typeface="微软雅黑" pitchFamily="34" charset="-122"/>
              </a:rPr>
              <a:t>端口或者</a:t>
            </a:r>
            <a:r>
              <a:rPr lang="en-US" altLang="zh-CN" kern="0" dirty="0">
                <a:solidFill>
                  <a:srgbClr val="374154"/>
                </a:solidFill>
                <a:latin typeface="Lexend" pitchFamily="2" charset="0"/>
                <a:ea typeface="微软雅黑" pitchFamily="34" charset="-122"/>
              </a:rPr>
              <a:t>128</a:t>
            </a:r>
            <a:r>
              <a:rPr lang="zh-CN" altLang="en-US" kern="0" dirty="0">
                <a:solidFill>
                  <a:srgbClr val="374154"/>
                </a:solidFill>
                <a:latin typeface="Lexend" pitchFamily="2" charset="0"/>
                <a:ea typeface="微软雅黑" pitchFamily="34" charset="-122"/>
              </a:rPr>
              <a:t>个</a:t>
            </a:r>
            <a:r>
              <a:rPr lang="en-US" altLang="zh-CN" kern="0" dirty="0">
                <a:solidFill>
                  <a:srgbClr val="374154"/>
                </a:solidFill>
                <a:latin typeface="Lexend" pitchFamily="2" charset="0"/>
                <a:ea typeface="微软雅黑" pitchFamily="34" charset="-122"/>
              </a:rPr>
              <a:t>400</a:t>
            </a:r>
            <a:r>
              <a:rPr lang="en" altLang="zh-CN" kern="0" dirty="0">
                <a:solidFill>
                  <a:srgbClr val="374154"/>
                </a:solidFill>
                <a:latin typeface="Lexend" pitchFamily="2" charset="0"/>
                <a:ea typeface="微软雅黑" pitchFamily="34" charset="-122"/>
              </a:rPr>
              <a:t>GE</a:t>
            </a:r>
            <a:r>
              <a:rPr lang="zh-CN" altLang="en-US" kern="0" dirty="0">
                <a:solidFill>
                  <a:srgbClr val="374154"/>
                </a:solidFill>
                <a:latin typeface="Lexend" pitchFamily="2" charset="0"/>
                <a:ea typeface="微软雅黑" pitchFamily="34" charset="-122"/>
              </a:rPr>
              <a:t>端口</a:t>
            </a:r>
          </a:p>
        </p:txBody>
      </p:sp>
    </p:spTree>
    <p:extLst>
      <p:ext uri="{BB962C8B-B14F-4D97-AF65-F5344CB8AC3E}">
        <p14:creationId xmlns:p14="http://schemas.microsoft.com/office/powerpoint/2010/main" val="62967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BD07-1F20-2DDA-0361-C0BF30BB3640}"/>
              </a:ext>
            </a:extLst>
          </p:cNvPr>
          <p:cNvSpPr>
            <a:spLocks noGrp="1"/>
          </p:cNvSpPr>
          <p:nvPr>
            <p:ph type="title"/>
          </p:nvPr>
        </p:nvSpPr>
        <p:spPr>
          <a:xfrm>
            <a:off x="623635" y="522789"/>
            <a:ext cx="10963473" cy="589190"/>
          </a:xfrm>
        </p:spPr>
        <p:txBody>
          <a:bodyPr/>
          <a:lstStyle/>
          <a:p>
            <a:r>
              <a:rPr lang="zh-CN" altLang="en-US" dirty="0"/>
              <a:t>铜缆 </a:t>
            </a:r>
            <a:r>
              <a:rPr lang="en" altLang="zh-CN" dirty="0"/>
              <a:t>vs </a:t>
            </a:r>
            <a:r>
              <a:rPr lang="zh-CN" altLang="en-US" dirty="0"/>
              <a:t>光纤：传输介质之战​</a:t>
            </a:r>
          </a:p>
        </p:txBody>
      </p:sp>
      <p:graphicFrame>
        <p:nvGraphicFramePr>
          <p:cNvPr id="12" name="内容占位符 11">
            <a:extLst>
              <a:ext uri="{FF2B5EF4-FFF2-40B4-BE49-F238E27FC236}">
                <a16:creationId xmlns:a16="http://schemas.microsoft.com/office/drawing/2014/main" id="{124E3D0D-7BC4-DE3D-30E0-70BF9298258C}"/>
              </a:ext>
            </a:extLst>
          </p:cNvPr>
          <p:cNvGraphicFramePr>
            <a:graphicFrameLocks noGrp="1"/>
          </p:cNvGraphicFramePr>
          <p:nvPr>
            <p:ph sz="half" idx="1"/>
            <p:extLst>
              <p:ext uri="{D42A27DB-BD31-4B8C-83A1-F6EECF244321}">
                <p14:modId xmlns:p14="http://schemas.microsoft.com/office/powerpoint/2010/main" val="3569454945"/>
              </p:ext>
            </p:extLst>
          </p:nvPr>
        </p:nvGraphicFramePr>
        <p:xfrm>
          <a:off x="623888" y="1651434"/>
          <a:ext cx="8080449" cy="4413000"/>
        </p:xfrm>
        <a:graphic>
          <a:graphicData uri="http://schemas.openxmlformats.org/drawingml/2006/table">
            <a:tbl>
              <a:tblPr>
                <a:tableStyleId>{5940675A-B579-460E-94D1-54222C63F5DA}</a:tableStyleId>
              </a:tblPr>
              <a:tblGrid>
                <a:gridCol w="1627693">
                  <a:extLst>
                    <a:ext uri="{9D8B030D-6E8A-4147-A177-3AD203B41FA5}">
                      <a16:colId xmlns:a16="http://schemas.microsoft.com/office/drawing/2014/main" val="1598109959"/>
                    </a:ext>
                  </a:extLst>
                </a:gridCol>
                <a:gridCol w="3226378">
                  <a:extLst>
                    <a:ext uri="{9D8B030D-6E8A-4147-A177-3AD203B41FA5}">
                      <a16:colId xmlns:a16="http://schemas.microsoft.com/office/drawing/2014/main" val="169005900"/>
                    </a:ext>
                  </a:extLst>
                </a:gridCol>
                <a:gridCol w="3226378">
                  <a:extLst>
                    <a:ext uri="{9D8B030D-6E8A-4147-A177-3AD203B41FA5}">
                      <a16:colId xmlns:a16="http://schemas.microsoft.com/office/drawing/2014/main" val="3653727595"/>
                    </a:ext>
                  </a:extLst>
                </a:gridCol>
              </a:tblGrid>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u="none" strike="noStrike" kern="0" cap="none" spc="0" normalizeH="0" baseline="0" dirty="0">
                          <a:ln>
                            <a:noFill/>
                          </a:ln>
                          <a:solidFill>
                            <a:srgbClr val="374154"/>
                          </a:solidFill>
                          <a:effectLst/>
                          <a:uLnTx/>
                          <a:uFillTx/>
                          <a:latin typeface="Lexend" pitchFamily="2" charset="0"/>
                        </a:rPr>
                        <a:t>指标​​</a:t>
                      </a:r>
                      <a:endPar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u="none" strike="noStrike" kern="0" cap="none" spc="0" normalizeH="0" baseline="0" dirty="0">
                          <a:ln>
                            <a:noFill/>
                          </a:ln>
                          <a:solidFill>
                            <a:srgbClr val="374154"/>
                          </a:solidFill>
                          <a:effectLst/>
                          <a:uLnTx/>
                          <a:uFillTx/>
                          <a:latin typeface="Lexend" pitchFamily="2" charset="0"/>
                        </a:rPr>
                        <a:t>高速铜缆（</a:t>
                      </a:r>
                      <a:r>
                        <a:rPr kumimoji="0" lang="en" sz="1600" b="1" u="none" strike="noStrike" kern="0" cap="none" spc="0" normalizeH="0" baseline="0" dirty="0">
                          <a:ln>
                            <a:noFill/>
                          </a:ln>
                          <a:solidFill>
                            <a:srgbClr val="374154"/>
                          </a:solidFill>
                          <a:effectLst/>
                          <a:uLnTx/>
                          <a:uFillTx/>
                          <a:latin typeface="Lexend" pitchFamily="2" charset="0"/>
                        </a:rPr>
                        <a:t>DAC）</a:t>
                      </a:r>
                      <a:endParaRPr kumimoji="0" lang="en" sz="1600" b="1"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600" b="1" u="none" strike="noStrike" kern="0" cap="none" spc="0" normalizeH="0" baseline="0" dirty="0">
                          <a:ln>
                            <a:noFill/>
                          </a:ln>
                          <a:solidFill>
                            <a:srgbClr val="374154"/>
                          </a:solidFill>
                          <a:effectLst/>
                          <a:uLnTx/>
                          <a:uFillTx/>
                          <a:latin typeface="Lexend" pitchFamily="2" charset="0"/>
                        </a:rPr>
                        <a:t>光纤（</a:t>
                      </a:r>
                      <a:r>
                        <a:rPr kumimoji="0" lang="en" sz="1600" b="1" u="none" strike="noStrike" kern="0" cap="none" spc="0" normalizeH="0" baseline="0" dirty="0">
                          <a:ln>
                            <a:noFill/>
                          </a:ln>
                          <a:solidFill>
                            <a:srgbClr val="374154"/>
                          </a:solidFill>
                          <a:effectLst/>
                          <a:uLnTx/>
                          <a:uFillTx/>
                          <a:latin typeface="Lexend" pitchFamily="2" charset="0"/>
                        </a:rPr>
                        <a:t>AOC/</a:t>
                      </a:r>
                      <a:r>
                        <a:rPr kumimoji="0" lang="zh-CN" altLang="en-US" sz="1600" b="1" u="none" strike="noStrike" kern="0" cap="none" spc="0" normalizeH="0" baseline="0" dirty="0">
                          <a:ln>
                            <a:noFill/>
                          </a:ln>
                          <a:solidFill>
                            <a:srgbClr val="374154"/>
                          </a:solidFill>
                          <a:effectLst/>
                          <a:uLnTx/>
                          <a:uFillTx/>
                          <a:latin typeface="Lexend" pitchFamily="2" charset="0"/>
                        </a:rPr>
                        <a:t>光模块）</a:t>
                      </a:r>
                      <a:endParaRPr kumimoji="0" lang="zh-CN" altLang="en-US" sz="1600" b="1"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88718366"/>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​​传输原理​​</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rPr>
                        <a:t>电信号（电压波动）</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a:ln>
                            <a:noFill/>
                          </a:ln>
                          <a:solidFill>
                            <a:srgbClr val="374154"/>
                          </a:solidFill>
                          <a:effectLst/>
                          <a:uLnTx/>
                          <a:uFillTx/>
                          <a:latin typeface="Lexend" pitchFamily="2" charset="0"/>
                        </a:rPr>
                        <a:t>光信号（激光脉冲）</a:t>
                      </a:r>
                      <a:endParaRPr kumimoji="0" lang="zh-CN" altLang="en-US" sz="1400" b="0" i="0" u="none" strike="noStrike" kern="0" cap="none" spc="0" normalizeH="0" baseline="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2829814"/>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​​信号衰减​​</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dirty="0">
                          <a:ln>
                            <a:noFill/>
                          </a:ln>
                          <a:solidFill>
                            <a:srgbClr val="374154"/>
                          </a:solidFill>
                          <a:effectLst/>
                          <a:uLnTx/>
                          <a:uFillTx/>
                          <a:latin typeface="Lexend" pitchFamily="2" charset="0"/>
                        </a:rPr>
                        <a:t>7</a:t>
                      </a:r>
                      <a:r>
                        <a:rPr kumimoji="0" lang="zh-CN" altLang="en-US" sz="1400" b="0" u="none" strike="noStrike" kern="0" cap="none" spc="0" normalizeH="0" baseline="0" dirty="0">
                          <a:ln>
                            <a:noFill/>
                          </a:ln>
                          <a:solidFill>
                            <a:srgbClr val="374154"/>
                          </a:solidFill>
                          <a:effectLst/>
                          <a:uLnTx/>
                          <a:uFillTx/>
                          <a:latin typeface="Lexend" pitchFamily="2" charset="0"/>
                        </a:rPr>
                        <a:t>米后剧烈衰减（＞</a:t>
                      </a:r>
                      <a:r>
                        <a:rPr kumimoji="0" lang="en-US" altLang="zh-CN" sz="1400" b="0" u="none" strike="noStrike" kern="0" cap="none" spc="0" normalizeH="0" baseline="0" dirty="0">
                          <a:ln>
                            <a:noFill/>
                          </a:ln>
                          <a:solidFill>
                            <a:srgbClr val="374154"/>
                          </a:solidFill>
                          <a:effectLst/>
                          <a:uLnTx/>
                          <a:uFillTx/>
                          <a:latin typeface="Lexend" pitchFamily="2" charset="0"/>
                        </a:rPr>
                        <a:t>3</a:t>
                      </a:r>
                      <a:r>
                        <a:rPr kumimoji="0" lang="en" sz="1400" b="0" u="none" strike="noStrike" kern="0" cap="none" spc="0" normalizeH="0" baseline="0" dirty="0">
                          <a:ln>
                            <a:noFill/>
                          </a:ln>
                          <a:solidFill>
                            <a:srgbClr val="374154"/>
                          </a:solidFill>
                          <a:effectLst/>
                          <a:uLnTx/>
                          <a:uFillTx/>
                          <a:latin typeface="Lexend" pitchFamily="2" charset="0"/>
                        </a:rPr>
                        <a:t>dB）</a:t>
                      </a:r>
                      <a:endPar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a:ln>
                            <a:noFill/>
                          </a:ln>
                          <a:solidFill>
                            <a:srgbClr val="374154"/>
                          </a:solidFill>
                          <a:effectLst/>
                          <a:uLnTx/>
                          <a:uFillTx/>
                          <a:latin typeface="Lexend" pitchFamily="2" charset="0"/>
                        </a:rPr>
                        <a:t>100</a:t>
                      </a:r>
                      <a:r>
                        <a:rPr kumimoji="0" lang="zh-CN" altLang="en-US" sz="1400" b="0" u="none" strike="noStrike" kern="0" cap="none" spc="0" normalizeH="0" baseline="0">
                          <a:ln>
                            <a:noFill/>
                          </a:ln>
                          <a:solidFill>
                            <a:srgbClr val="374154"/>
                          </a:solidFill>
                          <a:effectLst/>
                          <a:uLnTx/>
                          <a:uFillTx/>
                          <a:latin typeface="Lexend" pitchFamily="2" charset="0"/>
                        </a:rPr>
                        <a:t>米衰减≈</a:t>
                      </a:r>
                      <a:r>
                        <a:rPr kumimoji="0" lang="en-US" altLang="zh-CN" sz="1400" b="0" u="none" strike="noStrike" kern="0" cap="none" spc="0" normalizeH="0" baseline="0">
                          <a:ln>
                            <a:noFill/>
                          </a:ln>
                          <a:solidFill>
                            <a:srgbClr val="374154"/>
                          </a:solidFill>
                          <a:effectLst/>
                          <a:uLnTx/>
                          <a:uFillTx/>
                          <a:latin typeface="Lexend" pitchFamily="2" charset="0"/>
                        </a:rPr>
                        <a:t>0.1</a:t>
                      </a:r>
                      <a:r>
                        <a:rPr kumimoji="0" lang="en" sz="1400" b="0" u="none" strike="noStrike" kern="0" cap="none" spc="0" normalizeH="0" baseline="0">
                          <a:ln>
                            <a:noFill/>
                          </a:ln>
                          <a:solidFill>
                            <a:srgbClr val="374154"/>
                          </a:solidFill>
                          <a:effectLst/>
                          <a:uLnTx/>
                          <a:uFillTx/>
                          <a:latin typeface="Lexend" pitchFamily="2" charset="0"/>
                        </a:rPr>
                        <a:t>dB</a:t>
                      </a:r>
                      <a:endParaRPr kumimoji="0" lang="en" sz="1400" b="0" i="0" u="none" strike="noStrike" kern="0" cap="none" spc="0" normalizeH="0" baseline="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11183397"/>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​​电磁干扰​​</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rPr>
                        <a:t>怕强电机房（丢包率↑）</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a:ln>
                            <a:noFill/>
                          </a:ln>
                          <a:solidFill>
                            <a:srgbClr val="374154"/>
                          </a:solidFill>
                          <a:effectLst/>
                          <a:uLnTx/>
                          <a:uFillTx/>
                          <a:latin typeface="Lexend" pitchFamily="2" charset="0"/>
                        </a:rPr>
                        <a:t>完全免疫</a:t>
                      </a:r>
                      <a:endParaRPr kumimoji="0" lang="zh-CN" altLang="en-US" sz="1400" b="0" i="0" u="none" strike="noStrike" kern="0" cap="none" spc="0" normalizeH="0" baseline="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43369465"/>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​​成本真相​​</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dirty="0">
                          <a:ln>
                            <a:noFill/>
                          </a:ln>
                          <a:solidFill>
                            <a:srgbClr val="374154"/>
                          </a:solidFill>
                          <a:effectLst/>
                          <a:uLnTx/>
                          <a:uFillTx/>
                          <a:latin typeface="Lexend" pitchFamily="2" charset="0"/>
                        </a:rPr>
                        <a:t>$200/3</a:t>
                      </a:r>
                      <a:r>
                        <a:rPr kumimoji="0" lang="zh-CN" altLang="en-US" sz="1400" b="0" u="none" strike="noStrike" kern="0" cap="none" spc="0" normalizeH="0" baseline="0" dirty="0">
                          <a:ln>
                            <a:noFill/>
                          </a:ln>
                          <a:solidFill>
                            <a:srgbClr val="374154"/>
                          </a:solidFill>
                          <a:effectLst/>
                          <a:uLnTx/>
                          <a:uFillTx/>
                          <a:latin typeface="Lexend" pitchFamily="2" charset="0"/>
                        </a:rPr>
                        <a:t>米，低</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dirty="0">
                          <a:ln>
                            <a:noFill/>
                          </a:ln>
                          <a:solidFill>
                            <a:srgbClr val="374154"/>
                          </a:solidFill>
                          <a:effectLst/>
                          <a:uLnTx/>
                          <a:uFillTx/>
                          <a:latin typeface="Lexend" pitchFamily="2" charset="0"/>
                        </a:rPr>
                        <a:t>$2000/100</a:t>
                      </a:r>
                      <a:r>
                        <a:rPr kumimoji="0" lang="zh-CN" altLang="en-US" sz="1400" b="0" u="none" strike="noStrike" kern="0" cap="none" spc="0" normalizeH="0" baseline="0" dirty="0">
                          <a:ln>
                            <a:noFill/>
                          </a:ln>
                          <a:solidFill>
                            <a:srgbClr val="374154"/>
                          </a:solidFill>
                          <a:effectLst/>
                          <a:uLnTx/>
                          <a:uFillTx/>
                          <a:latin typeface="Lexend" pitchFamily="2" charset="0"/>
                        </a:rPr>
                        <a:t>米（含光模块），高</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98641306"/>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​​抉择关键​​</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rPr>
                        <a:t>仅限机柜内</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rPr>
                        <a:t>跨机柜</a:t>
                      </a:r>
                      <a:r>
                        <a:rPr kumimoji="0" lang="en-US" altLang="zh-CN" sz="1400" b="0" u="none" strike="noStrike" kern="0" cap="none" spc="0" normalizeH="0" baseline="0" dirty="0">
                          <a:ln>
                            <a:noFill/>
                          </a:ln>
                          <a:solidFill>
                            <a:srgbClr val="374154"/>
                          </a:solidFill>
                          <a:effectLst/>
                          <a:uLnTx/>
                          <a:uFillTx/>
                          <a:latin typeface="Lexend" pitchFamily="2" charset="0"/>
                        </a:rPr>
                        <a:t>/</a:t>
                      </a:r>
                      <a:r>
                        <a:rPr kumimoji="0" lang="zh-CN" altLang="en-US" sz="1400" b="0" u="none" strike="noStrike" kern="0" cap="none" spc="0" normalizeH="0" baseline="0" dirty="0">
                          <a:ln>
                            <a:noFill/>
                          </a:ln>
                          <a:solidFill>
                            <a:srgbClr val="374154"/>
                          </a:solidFill>
                          <a:effectLst/>
                          <a:uLnTx/>
                          <a:uFillTx/>
                          <a:latin typeface="Lexend" pitchFamily="2" charset="0"/>
                        </a:rPr>
                        <a:t>跨楼层必选</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33352079"/>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rPr>
                        <a:t>传输距离</a:t>
                      </a:r>
                      <a:endParaRPr kumimoji="0" lang="zh-CN" altLang="en-US" sz="1400" b="1" i="0" u="none" strike="noStrike" kern="0" cap="none" spc="0" normalizeH="0" baseline="0" dirty="0">
                        <a:ln>
                          <a:noFill/>
                        </a:ln>
                        <a:solidFill>
                          <a:srgbClr val="C00000"/>
                        </a:solidFill>
                        <a:effectLst/>
                        <a:uLnTx/>
                        <a:uFillTx/>
                        <a:latin typeface="Lexend" pitchFamily="2" charset="0"/>
                        <a:ea typeface="微软雅黑" pitchFamily="34" charset="-122"/>
                        <a:cs typeface="+mn-cs"/>
                      </a:endParaRP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dirty="0">
                          <a:ln>
                            <a:noFill/>
                          </a:ln>
                          <a:solidFill>
                            <a:srgbClr val="374154"/>
                          </a:solidFill>
                          <a:effectLst/>
                          <a:uLnTx/>
                          <a:uFillTx/>
                          <a:latin typeface="Lexend" pitchFamily="2" charset="0"/>
                        </a:rPr>
                        <a:t>&lt;5</a:t>
                      </a:r>
                      <a:r>
                        <a:rPr kumimoji="0" lang="zh-CN" altLang="en-US" sz="1400" b="0" u="none" strike="noStrike" kern="0" cap="none" spc="0" normalizeH="0" baseline="0" dirty="0">
                          <a:ln>
                            <a:noFill/>
                          </a:ln>
                          <a:solidFill>
                            <a:srgbClr val="374154"/>
                          </a:solidFill>
                          <a:effectLst/>
                          <a:uLnTx/>
                          <a:uFillTx/>
                          <a:latin typeface="Lexend" pitchFamily="2" charset="0"/>
                        </a:rPr>
                        <a:t>米</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US" altLang="zh-CN" sz="1400" b="0" u="none" strike="noStrike" kern="0" cap="none" spc="0" normalizeH="0" baseline="0" dirty="0">
                          <a:ln>
                            <a:noFill/>
                          </a:ln>
                          <a:solidFill>
                            <a:srgbClr val="374154"/>
                          </a:solidFill>
                          <a:effectLst/>
                          <a:uLnTx/>
                          <a:uFillTx/>
                          <a:latin typeface="Lexend" pitchFamily="2" charset="0"/>
                        </a:rPr>
                        <a:t>&gt;100</a:t>
                      </a:r>
                      <a:r>
                        <a:rPr kumimoji="0" lang="zh-CN" altLang="en-US" sz="1400" b="0" u="none" strike="noStrike" kern="0" cap="none" spc="0" normalizeH="0" baseline="0" dirty="0">
                          <a:ln>
                            <a:noFill/>
                          </a:ln>
                          <a:solidFill>
                            <a:srgbClr val="374154"/>
                          </a:solidFill>
                          <a:effectLst/>
                          <a:uLnTx/>
                          <a:uFillTx/>
                          <a:latin typeface="Lexend" pitchFamily="2" charset="0"/>
                        </a:rPr>
                        <a:t>米</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42438705"/>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ea typeface="+mn-ea"/>
                          <a:cs typeface="+mn-cs"/>
                        </a:rPr>
                        <a:t>传输速度</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 sz="1400" b="0" u="none" strike="noStrike" kern="0" cap="none" spc="0" normalizeH="0" baseline="0" dirty="0">
                          <a:ln>
                            <a:noFill/>
                          </a:ln>
                          <a:solidFill>
                            <a:srgbClr val="374154"/>
                          </a:solidFill>
                          <a:effectLst/>
                          <a:uLnTx/>
                          <a:uFillTx/>
                          <a:latin typeface="Lexend" pitchFamily="2" charset="0"/>
                          <a:ea typeface="+mn-ea"/>
                          <a:cs typeface="+mn-cs"/>
                        </a:rPr>
                        <a:t>25G-100G</a:t>
                      </a: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en" altLang="zh-CN" sz="1400" b="0" u="none" strike="noStrike" kern="0" cap="none" spc="0" normalizeH="0" baseline="0" dirty="0">
                          <a:ln>
                            <a:noFill/>
                          </a:ln>
                          <a:solidFill>
                            <a:srgbClr val="374154"/>
                          </a:solidFill>
                          <a:effectLst/>
                          <a:uLnTx/>
                          <a:uFillTx/>
                          <a:latin typeface="Lexend" pitchFamily="2" charset="0"/>
                          <a:ea typeface="+mn-ea"/>
                          <a:cs typeface="+mn-cs"/>
                        </a:rPr>
                        <a:t>100G-400G</a:t>
                      </a:r>
                      <a:endParaRPr kumimoji="0" lang="zh-CN" altLang="en-US" sz="1400" b="0" u="none" strike="noStrike" kern="0" cap="none" spc="0" normalizeH="0" baseline="0" dirty="0">
                        <a:ln>
                          <a:noFill/>
                        </a:ln>
                        <a:solidFill>
                          <a:srgbClr val="374154"/>
                        </a:solidFill>
                        <a:effectLst/>
                        <a:uLnTx/>
                        <a:uFillTx/>
                        <a:latin typeface="Lexend" pitchFamily="2" charset="0"/>
                        <a:ea typeface="+mn-ea"/>
                        <a:cs typeface="+mn-cs"/>
                      </a:endParaRP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10630676"/>
                  </a:ext>
                </a:extLst>
              </a:tr>
              <a:tr h="0">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1" u="none" strike="noStrike" kern="0" cap="none" spc="0" normalizeH="0" baseline="0" dirty="0">
                          <a:ln>
                            <a:noFill/>
                          </a:ln>
                          <a:solidFill>
                            <a:srgbClr val="C00000"/>
                          </a:solidFill>
                          <a:effectLst/>
                          <a:uLnTx/>
                          <a:uFillTx/>
                          <a:latin typeface="Lexend" pitchFamily="2" charset="0"/>
                          <a:ea typeface="+mn-ea"/>
                          <a:cs typeface="+mn-cs"/>
                        </a:rPr>
                        <a:t>适用场景</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ea typeface="+mn-ea"/>
                          <a:cs typeface="+mn-cs"/>
                        </a:rPr>
                        <a:t>服务器内部、短距离连接</a:t>
                      </a:r>
                      <a:endParaRPr kumimoji="0" lang="en" sz="1400" b="0" u="none" strike="noStrike" kern="0" cap="none" spc="0" normalizeH="0" baseline="0" dirty="0">
                        <a:ln>
                          <a:noFill/>
                        </a:ln>
                        <a:solidFill>
                          <a:srgbClr val="374154"/>
                        </a:solidFill>
                        <a:effectLst/>
                        <a:uLnTx/>
                        <a:uFillTx/>
                        <a:latin typeface="Lexend" pitchFamily="2" charset="0"/>
                        <a:ea typeface="+mn-ea"/>
                        <a:cs typeface="+mn-cs"/>
                      </a:endParaRP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itchFamily="34" charset="0"/>
                        <a:buNone/>
                        <a:tabLst/>
                      </a:pPr>
                      <a:r>
                        <a:rPr kumimoji="0" lang="zh-CN" altLang="en-US" sz="1400" b="0" u="none" strike="noStrike" kern="0" cap="none" spc="0" normalizeH="0" baseline="0" dirty="0">
                          <a:ln>
                            <a:noFill/>
                          </a:ln>
                          <a:solidFill>
                            <a:srgbClr val="374154"/>
                          </a:solidFill>
                          <a:effectLst/>
                          <a:uLnTx/>
                          <a:uFillTx/>
                          <a:latin typeface="Lexend" pitchFamily="2" charset="0"/>
                          <a:ea typeface="+mn-ea"/>
                          <a:cs typeface="+mn-cs"/>
                        </a:rPr>
                        <a:t>机柜间、数据中心间连接</a:t>
                      </a:r>
                    </a:p>
                  </a:txBody>
                  <a:tcPr marL="114300" marR="114300" marT="114300" marB="1143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27757637"/>
                  </a:ext>
                </a:extLst>
              </a:tr>
            </a:tbl>
          </a:graphicData>
        </a:graphic>
      </p:graphicFrame>
    </p:spTree>
    <p:extLst>
      <p:ext uri="{BB962C8B-B14F-4D97-AF65-F5344CB8AC3E}">
        <p14:creationId xmlns:p14="http://schemas.microsoft.com/office/powerpoint/2010/main" val="323049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60B51E-00FC-728F-1A95-26330E090D98}"/>
              </a:ext>
            </a:extLst>
          </p:cNvPr>
          <p:cNvSpPr>
            <a:spLocks noGrp="1"/>
          </p:cNvSpPr>
          <p:nvPr>
            <p:ph type="title"/>
          </p:nvPr>
        </p:nvSpPr>
        <p:spPr/>
        <p:txBody>
          <a:bodyPr/>
          <a:lstStyle/>
          <a:p>
            <a:r>
              <a:rPr lang="zh-CN" altLang="en-US" dirty="0"/>
              <a:t>铜缆 </a:t>
            </a:r>
            <a:r>
              <a:rPr lang="en" altLang="zh-CN" dirty="0"/>
              <a:t>vs </a:t>
            </a:r>
            <a:r>
              <a:rPr lang="zh-CN" altLang="en-US" dirty="0"/>
              <a:t>光纤：传输介质之战​</a:t>
            </a:r>
          </a:p>
        </p:txBody>
      </p:sp>
      <p:pic>
        <p:nvPicPr>
          <p:cNvPr id="3076" name="Picture 4" descr="英伟达新款GPU 采用NVLink 铜缆全互连技术，该产品性能如何？ - 知乎">
            <a:extLst>
              <a:ext uri="{FF2B5EF4-FFF2-40B4-BE49-F238E27FC236}">
                <a16:creationId xmlns:a16="http://schemas.microsoft.com/office/drawing/2014/main" id="{443B025D-C079-4BB5-A1D6-1ED8A48E0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254" y="1246909"/>
            <a:ext cx="8497454" cy="4779818"/>
          </a:xfrm>
          <a:prstGeom prst="roundRect">
            <a:avLst>
              <a:gd name="adj" fmla="val 6203"/>
            </a:avLst>
          </a:prstGeom>
          <a:solidFill>
            <a:srgbClr val="FFFFFF">
              <a:shade val="85000"/>
            </a:srgbClr>
          </a:solidFill>
          <a:ln>
            <a:noFill/>
          </a:ln>
          <a:effectLst>
            <a:reflection blurRad="12700" stA="38000" endPos="28000" dist="5000" dir="5400000" sy="-100000" algn="bl" rotWithShape="0"/>
          </a:effectLst>
        </p:spPr>
      </p:pic>
      <p:pic>
        <p:nvPicPr>
          <p:cNvPr id="3078" name="Picture 6" descr="英伟达GPU性能怪兽芯片架构深度剖析- 知乎">
            <a:extLst>
              <a:ext uri="{FF2B5EF4-FFF2-40B4-BE49-F238E27FC236}">
                <a16:creationId xmlns:a16="http://schemas.microsoft.com/office/drawing/2014/main" id="{1FB8AFEC-988B-1291-32B4-FC6022C83E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989"/>
          <a:stretch/>
        </p:blipFill>
        <p:spPr bwMode="auto">
          <a:xfrm>
            <a:off x="381055" y="2901813"/>
            <a:ext cx="5172796" cy="3453267"/>
          </a:xfrm>
          <a:prstGeom prst="roundRect">
            <a:avLst>
              <a:gd name="adj" fmla="val 678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046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A902E5-E26B-CC30-A0D5-3F3435D848A7}"/>
              </a:ext>
            </a:extLst>
          </p:cNvPr>
          <p:cNvSpPr/>
          <p:nvPr/>
        </p:nvSpPr>
        <p:spPr>
          <a:xfrm>
            <a:off x="6670952" y="3759561"/>
            <a:ext cx="3184148" cy="2328917"/>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dirty="0">
              <a:solidFill>
                <a:srgbClr val="374153"/>
              </a:solidFill>
              <a:latin typeface="Lexend" pitchFamily="2" charset="0"/>
              <a:ea typeface="微软雅黑" panose="020B0503020204020204" pitchFamily="34" charset="-122"/>
            </a:endParaRPr>
          </a:p>
        </p:txBody>
      </p:sp>
      <p:pic>
        <p:nvPicPr>
          <p:cNvPr id="1090" name="Picture 3">
            <a:extLst>
              <a:ext uri="{FF2B5EF4-FFF2-40B4-BE49-F238E27FC236}">
                <a16:creationId xmlns:a16="http://schemas.microsoft.com/office/drawing/2014/main" id="{AED391DF-F322-0F5F-E85A-1D9B22F8D531}"/>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3948968"/>
            <a:ext cx="530916" cy="147331"/>
          </a:xfrm>
          <a:prstGeom prst="rect">
            <a:avLst/>
          </a:prstGeom>
          <a:noFill/>
          <a:ln w="9525">
            <a:noFill/>
            <a:miter lim="800000"/>
            <a:headEnd/>
            <a:tailEnd/>
          </a:ln>
        </p:spPr>
      </p:pic>
      <p:pic>
        <p:nvPicPr>
          <p:cNvPr id="1330" name="Picture 3">
            <a:extLst>
              <a:ext uri="{FF2B5EF4-FFF2-40B4-BE49-F238E27FC236}">
                <a16:creationId xmlns:a16="http://schemas.microsoft.com/office/drawing/2014/main" id="{4A5C8BA9-B08D-899E-06E8-DD2A9F39674E}"/>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4199235"/>
            <a:ext cx="530916" cy="147331"/>
          </a:xfrm>
          <a:prstGeom prst="rect">
            <a:avLst/>
          </a:prstGeom>
          <a:noFill/>
          <a:ln w="9525">
            <a:noFill/>
            <a:miter lim="800000"/>
            <a:headEnd/>
            <a:tailEnd/>
          </a:ln>
        </p:spPr>
      </p:pic>
      <p:pic>
        <p:nvPicPr>
          <p:cNvPr id="1331" name="Picture 3">
            <a:extLst>
              <a:ext uri="{FF2B5EF4-FFF2-40B4-BE49-F238E27FC236}">
                <a16:creationId xmlns:a16="http://schemas.microsoft.com/office/drawing/2014/main" id="{09721D9A-5DA9-8923-041F-EF6E6DE317E9}"/>
              </a:ext>
            </a:extLst>
          </p:cNvPr>
          <p:cNvPicPr>
            <a:picLocks noChangeAspect="1" noChangeArrowheads="1"/>
          </p:cNvPicPr>
          <p:nvPr/>
        </p:nvPicPr>
        <p:blipFill>
          <a:blip r:embed="rId160" cstate="screen">
            <a:extLst>
              <a:ext uri="{28A0092B-C50C-407E-A947-70E740481C1C}">
                <a14:useLocalDpi xmlns:a14="http://schemas.microsoft.com/office/drawing/2010/main"/>
              </a:ext>
            </a:extLst>
          </a:blip>
          <a:srcRect/>
          <a:stretch>
            <a:fillRect/>
          </a:stretch>
        </p:blipFill>
        <p:spPr bwMode="auto">
          <a:xfrm>
            <a:off x="8883169" y="4449503"/>
            <a:ext cx="530916" cy="147331"/>
          </a:xfrm>
          <a:prstGeom prst="rect">
            <a:avLst/>
          </a:prstGeom>
          <a:noFill/>
          <a:ln w="9525">
            <a:noFill/>
            <a:miter lim="800000"/>
            <a:headEnd/>
            <a:tailEnd/>
          </a:ln>
        </p:spPr>
      </p:pic>
      <p:pic>
        <p:nvPicPr>
          <p:cNvPr id="1324" name="图片 1323">
            <a:extLst>
              <a:ext uri="{FF2B5EF4-FFF2-40B4-BE49-F238E27FC236}">
                <a16:creationId xmlns:a16="http://schemas.microsoft.com/office/drawing/2014/main" id="{E98DF425-695F-F573-EBBC-DAF2C18EC82D}"/>
              </a:ext>
            </a:extLst>
          </p:cNvPr>
          <p:cNvPicPr>
            <a:picLocks noChangeAspect="1"/>
          </p:cNvPicPr>
          <p:nvPr>
            <p:custDataLst>
              <p:tags r:id="rId1"/>
            </p:custDataLst>
          </p:nvPr>
        </p:nvPicPr>
        <p:blipFill>
          <a:blip r:embed="rId161" cstate="screen">
            <a:extLst>
              <a:ext uri="{28A0092B-C50C-407E-A947-70E740481C1C}">
                <a14:useLocalDpi xmlns:a14="http://schemas.microsoft.com/office/drawing/2010/main"/>
              </a:ext>
            </a:extLst>
          </a:blip>
          <a:stretch>
            <a:fillRect/>
          </a:stretch>
        </p:blipFill>
        <p:spPr>
          <a:xfrm>
            <a:off x="7054292" y="4216451"/>
            <a:ext cx="506758" cy="137290"/>
          </a:xfrm>
          <a:prstGeom prst="rect">
            <a:avLst/>
          </a:prstGeom>
        </p:spPr>
      </p:pic>
      <p:sp>
        <p:nvSpPr>
          <p:cNvPr id="6" name="矩形 5">
            <a:extLst>
              <a:ext uri="{FF2B5EF4-FFF2-40B4-BE49-F238E27FC236}">
                <a16:creationId xmlns:a16="http://schemas.microsoft.com/office/drawing/2014/main" id="{CC9549ED-27C6-CF75-73F2-E9B6D4D6CEEE}"/>
              </a:ext>
            </a:extLst>
          </p:cNvPr>
          <p:cNvSpPr/>
          <p:nvPr/>
        </p:nvSpPr>
        <p:spPr>
          <a:xfrm>
            <a:off x="3582478" y="3758609"/>
            <a:ext cx="2965758" cy="2328916"/>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dirty="0">
              <a:solidFill>
                <a:srgbClr val="374153"/>
              </a:solidFill>
              <a:latin typeface="Lexend" pitchFamily="2" charset="0"/>
              <a:ea typeface="微软雅黑" panose="020B0503020204020204" pitchFamily="34" charset="-122"/>
            </a:endParaRPr>
          </a:p>
        </p:txBody>
      </p:sp>
      <p:sp>
        <p:nvSpPr>
          <p:cNvPr id="5" name="标题 4">
            <a:extLst>
              <a:ext uri="{FF2B5EF4-FFF2-40B4-BE49-F238E27FC236}">
                <a16:creationId xmlns:a16="http://schemas.microsoft.com/office/drawing/2014/main" id="{317E87EC-82E8-91EB-A1EA-57C360D077D1}"/>
              </a:ext>
            </a:extLst>
          </p:cNvPr>
          <p:cNvSpPr>
            <a:spLocks noGrp="1"/>
          </p:cNvSpPr>
          <p:nvPr>
            <p:ph type="title"/>
          </p:nvPr>
        </p:nvSpPr>
        <p:spPr/>
        <p:txBody>
          <a:bodyPr/>
          <a:lstStyle/>
          <a:p>
            <a:r>
              <a:rPr lang="en-US" altLang="zh-CN" dirty="0"/>
              <a:t>L2</a:t>
            </a:r>
            <a:r>
              <a:rPr lang="zh-CN" altLang="en-US" dirty="0"/>
              <a:t> 算力底座：</a:t>
            </a:r>
            <a:r>
              <a:rPr lang="zh-CN" altLang="en-US" sz="3200" kern="0" dirty="0">
                <a:solidFill>
                  <a:srgbClr val="C00000"/>
                </a:solidFill>
                <a:latin typeface="微软雅黑"/>
                <a:ea typeface="微软雅黑"/>
              </a:rPr>
              <a:t>网络</a:t>
            </a:r>
            <a:endParaRPr lang="zh-CN" altLang="en-US" dirty="0"/>
          </a:p>
        </p:txBody>
      </p:sp>
      <p:sp>
        <p:nvSpPr>
          <p:cNvPr id="1110" name="TextBox 15">
            <a:extLst>
              <a:ext uri="{FF2B5EF4-FFF2-40B4-BE49-F238E27FC236}">
                <a16:creationId xmlns:a16="http://schemas.microsoft.com/office/drawing/2014/main" id="{B02908EA-9181-A017-2882-8AE369436F34}"/>
              </a:ext>
            </a:extLst>
          </p:cNvPr>
          <p:cNvSpPr txBox="1"/>
          <p:nvPr>
            <p:custDataLst>
              <p:tags r:id="rId2"/>
            </p:custDataLst>
          </p:nvPr>
        </p:nvSpPr>
        <p:spPr>
          <a:xfrm>
            <a:off x="10404218" y="1608879"/>
            <a:ext cx="635952"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sp>
        <p:nvSpPr>
          <p:cNvPr id="1111" name="TextBox 15">
            <a:extLst>
              <a:ext uri="{FF2B5EF4-FFF2-40B4-BE49-F238E27FC236}">
                <a16:creationId xmlns:a16="http://schemas.microsoft.com/office/drawing/2014/main" id="{9C99786A-D966-BDF2-8CFC-8D002FCD9270}"/>
              </a:ext>
            </a:extLst>
          </p:cNvPr>
          <p:cNvSpPr txBox="1"/>
          <p:nvPr>
            <p:custDataLst>
              <p:tags r:id="rId3"/>
            </p:custDataLst>
          </p:nvPr>
        </p:nvSpPr>
        <p:spPr>
          <a:xfrm>
            <a:off x="10404218" y="1393848"/>
            <a:ext cx="714500"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10GE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12" name="直接连接符 98">
            <a:extLst>
              <a:ext uri="{FF2B5EF4-FFF2-40B4-BE49-F238E27FC236}">
                <a16:creationId xmlns:a16="http://schemas.microsoft.com/office/drawing/2014/main" id="{C347F3C1-A1C3-C4FF-11A1-528CCD885889}"/>
              </a:ext>
            </a:extLst>
          </p:cNvPr>
          <p:cNvCxnSpPr/>
          <p:nvPr>
            <p:custDataLst>
              <p:tags r:id="rId4"/>
            </p:custDataLst>
          </p:nvPr>
        </p:nvCxnSpPr>
        <p:spPr bwMode="auto">
          <a:xfrm flipV="1">
            <a:off x="9762027" y="1694928"/>
            <a:ext cx="540000" cy="1"/>
          </a:xfrm>
          <a:prstGeom prst="line">
            <a:avLst/>
          </a:prstGeom>
          <a:noFill/>
          <a:ln w="28575"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3" name="直接连接符 98">
            <a:extLst>
              <a:ext uri="{FF2B5EF4-FFF2-40B4-BE49-F238E27FC236}">
                <a16:creationId xmlns:a16="http://schemas.microsoft.com/office/drawing/2014/main" id="{3ADA8D94-A000-5F02-D2A6-9E03A65A1DEB}"/>
              </a:ext>
            </a:extLst>
          </p:cNvPr>
          <p:cNvCxnSpPr/>
          <p:nvPr>
            <p:custDataLst>
              <p:tags r:id="rId5"/>
            </p:custDataLst>
          </p:nvPr>
        </p:nvCxnSpPr>
        <p:spPr bwMode="auto">
          <a:xfrm flipH="1" flipV="1">
            <a:off x="9762027" y="1478531"/>
            <a:ext cx="540000" cy="3727"/>
          </a:xfrm>
          <a:prstGeom prst="line">
            <a:avLst/>
          </a:prstGeom>
          <a:noFill/>
          <a:ln w="28575">
            <a:solidFill>
              <a:srgbClr val="00CCFF"/>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4" name="TextBox 15">
            <a:extLst>
              <a:ext uri="{FF2B5EF4-FFF2-40B4-BE49-F238E27FC236}">
                <a16:creationId xmlns:a16="http://schemas.microsoft.com/office/drawing/2014/main" id="{AEB176B7-CD9C-C8F5-DF98-E0827C0B9923}"/>
              </a:ext>
            </a:extLst>
          </p:cNvPr>
          <p:cNvSpPr txBox="1"/>
          <p:nvPr>
            <p:custDataLst>
              <p:tags r:id="rId6"/>
            </p:custDataLst>
          </p:nvPr>
        </p:nvSpPr>
        <p:spPr>
          <a:xfrm>
            <a:off x="10404218" y="1823910"/>
            <a:ext cx="571832"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GE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15" name="直接连接符 98">
            <a:extLst>
              <a:ext uri="{FF2B5EF4-FFF2-40B4-BE49-F238E27FC236}">
                <a16:creationId xmlns:a16="http://schemas.microsoft.com/office/drawing/2014/main" id="{4482A28F-F967-BFD0-9C8E-AD5A0BE8CBF3}"/>
              </a:ext>
            </a:extLst>
          </p:cNvPr>
          <p:cNvCxnSpPr/>
          <p:nvPr>
            <p:custDataLst>
              <p:tags r:id="rId7"/>
            </p:custDataLst>
          </p:nvPr>
        </p:nvCxnSpPr>
        <p:spPr bwMode="auto">
          <a:xfrm flipH="1">
            <a:off x="9762027" y="1907599"/>
            <a:ext cx="540000" cy="0"/>
          </a:xfrm>
          <a:prstGeom prst="line">
            <a:avLst/>
          </a:prstGeom>
          <a:noFill/>
          <a:ln w="28575">
            <a:solidFill>
              <a:srgbClr val="1D1D1A"/>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 name="TextBox 15">
            <a:extLst>
              <a:ext uri="{FF2B5EF4-FFF2-40B4-BE49-F238E27FC236}">
                <a16:creationId xmlns:a16="http://schemas.microsoft.com/office/drawing/2014/main" id="{ED52E6AA-26A0-A75D-ABF8-1741DF06BD8A}"/>
              </a:ext>
            </a:extLst>
          </p:cNvPr>
          <p:cNvSpPr txBox="1"/>
          <p:nvPr>
            <p:custDataLst>
              <p:tags r:id="rId8"/>
            </p:custDataLst>
          </p:nvPr>
        </p:nvSpPr>
        <p:spPr>
          <a:xfrm>
            <a:off x="10404218" y="1179082"/>
            <a:ext cx="714351" cy="205501"/>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100G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7" name="直接连接符 98">
            <a:extLst>
              <a:ext uri="{FF2B5EF4-FFF2-40B4-BE49-F238E27FC236}">
                <a16:creationId xmlns:a16="http://schemas.microsoft.com/office/drawing/2014/main" id="{DBF0FE6F-3AE1-21FB-E850-EE5B96455D69}"/>
              </a:ext>
            </a:extLst>
          </p:cNvPr>
          <p:cNvCxnSpPr/>
          <p:nvPr>
            <p:custDataLst>
              <p:tags r:id="rId9"/>
            </p:custDataLst>
          </p:nvPr>
        </p:nvCxnSpPr>
        <p:spPr bwMode="auto">
          <a:xfrm flipV="1">
            <a:off x="9762027" y="1265861"/>
            <a:ext cx="540000" cy="0"/>
          </a:xfrm>
          <a:prstGeom prst="line">
            <a:avLst/>
          </a:prstGeom>
          <a:noFill/>
          <a:ln w="2857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9" name="TextBox 15">
            <a:extLst>
              <a:ext uri="{FF2B5EF4-FFF2-40B4-BE49-F238E27FC236}">
                <a16:creationId xmlns:a16="http://schemas.microsoft.com/office/drawing/2014/main" id="{79D35F5C-B219-4C6B-6322-657D11CFF16A}"/>
              </a:ext>
            </a:extLst>
          </p:cNvPr>
          <p:cNvSpPr txBox="1"/>
          <p:nvPr>
            <p:custDataLst>
              <p:tags r:id="rId10"/>
            </p:custDataLst>
          </p:nvPr>
        </p:nvSpPr>
        <p:spPr>
          <a:xfrm>
            <a:off x="10404218" y="2038941"/>
            <a:ext cx="1083191"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100G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0" name="直接连接符 98">
            <a:extLst>
              <a:ext uri="{FF2B5EF4-FFF2-40B4-BE49-F238E27FC236}">
                <a16:creationId xmlns:a16="http://schemas.microsoft.com/office/drawing/2014/main" id="{01C882CE-E9A9-83CD-4A6A-5C53183E13E9}"/>
              </a:ext>
            </a:extLst>
          </p:cNvPr>
          <p:cNvCxnSpPr/>
          <p:nvPr>
            <p:custDataLst>
              <p:tags r:id="rId11"/>
            </p:custDataLst>
          </p:nvPr>
        </p:nvCxnSpPr>
        <p:spPr bwMode="auto">
          <a:xfrm>
            <a:off x="9762027" y="2120269"/>
            <a:ext cx="540000" cy="1597"/>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1" name="TextBox 15">
            <a:extLst>
              <a:ext uri="{FF2B5EF4-FFF2-40B4-BE49-F238E27FC236}">
                <a16:creationId xmlns:a16="http://schemas.microsoft.com/office/drawing/2014/main" id="{589CBF44-D29E-4524-74EA-4535F1B4E562}"/>
              </a:ext>
            </a:extLst>
          </p:cNvPr>
          <p:cNvSpPr txBox="1"/>
          <p:nvPr>
            <p:custDataLst>
              <p:tags r:id="rId12"/>
            </p:custDataLst>
          </p:nvPr>
        </p:nvSpPr>
        <p:spPr>
          <a:xfrm>
            <a:off x="10404218" y="2253972"/>
            <a:ext cx="1089603"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200G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cxnSp>
        <p:nvCxnSpPr>
          <p:cNvPr id="1122" name="直接连接符 98">
            <a:extLst>
              <a:ext uri="{FF2B5EF4-FFF2-40B4-BE49-F238E27FC236}">
                <a16:creationId xmlns:a16="http://schemas.microsoft.com/office/drawing/2014/main" id="{47FCB384-F6A4-60B7-29ED-3C6977738F3D}"/>
              </a:ext>
            </a:extLst>
          </p:cNvPr>
          <p:cNvCxnSpPr/>
          <p:nvPr>
            <p:custDataLst>
              <p:tags r:id="rId13"/>
            </p:custDataLst>
          </p:nvPr>
        </p:nvCxnSpPr>
        <p:spPr bwMode="auto">
          <a:xfrm>
            <a:off x="9762027" y="2334536"/>
            <a:ext cx="540000" cy="1597"/>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3" name="直接连接符 98">
            <a:extLst>
              <a:ext uri="{FF2B5EF4-FFF2-40B4-BE49-F238E27FC236}">
                <a16:creationId xmlns:a16="http://schemas.microsoft.com/office/drawing/2014/main" id="{40D77BDF-D66B-F7EC-5481-92796926B361}"/>
              </a:ext>
            </a:extLst>
          </p:cNvPr>
          <p:cNvCxnSpPr/>
          <p:nvPr>
            <p:custDataLst>
              <p:tags r:id="rId14"/>
            </p:custDataLst>
          </p:nvPr>
        </p:nvCxnSpPr>
        <p:spPr bwMode="auto">
          <a:xfrm flipH="1" flipV="1">
            <a:off x="9762027" y="2548802"/>
            <a:ext cx="540000" cy="5856"/>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5" name="TextBox 15">
            <a:extLst>
              <a:ext uri="{FF2B5EF4-FFF2-40B4-BE49-F238E27FC236}">
                <a16:creationId xmlns:a16="http://schemas.microsoft.com/office/drawing/2014/main" id="{BA3FC91F-01A8-B77D-BCBF-EFA92E69C3B7}"/>
              </a:ext>
            </a:extLst>
          </p:cNvPr>
          <p:cNvSpPr txBox="1"/>
          <p:nvPr>
            <p:custDataLst>
              <p:tags r:id="rId15"/>
            </p:custDataLst>
          </p:nvPr>
        </p:nvSpPr>
        <p:spPr>
          <a:xfrm>
            <a:off x="10404218" y="2469002"/>
            <a:ext cx="1099221" cy="205766"/>
          </a:xfrm>
          <a:prstGeom prst="rect">
            <a:avLst/>
          </a:prstGeom>
          <a:noFill/>
        </p:spPr>
        <p:txBody>
          <a:bodyPr wrap="none" lIns="51376" tIns="25688" rIns="51376" bIns="25688" rtlCol="0">
            <a:spAutoFit/>
          </a:bodyPr>
          <a:lstStyle/>
          <a:p>
            <a:pPr defTabSz="913399">
              <a:defRPr/>
            </a:pP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400G </a:t>
            </a:r>
            <a:r>
              <a:rPr lang="en-US" altLang="zh-CN" sz="1000" kern="0" dirty="0" err="1">
                <a:solidFill>
                  <a:srgbClr val="374153"/>
                </a:solidFill>
                <a:latin typeface="Lexend" pitchFamily="2" charset="0"/>
                <a:ea typeface="微软雅黑" panose="020B0503020204020204" pitchFamily="34" charset="-122"/>
                <a:cs typeface="微软雅黑" panose="020B0503020204020204" pitchFamily="34" charset="-122"/>
              </a:rPr>
              <a:t>RoCE</a:t>
            </a:r>
            <a:r>
              <a:rPr lang="en-US" altLang="zh-CN" sz="1000" kern="0" dirty="0">
                <a:solidFill>
                  <a:srgbClr val="374153"/>
                </a:solidFill>
                <a:latin typeface="Lexend" pitchFamily="2" charset="0"/>
                <a:ea typeface="微软雅黑" panose="020B0503020204020204" pitchFamily="34" charset="-122"/>
                <a:cs typeface="微软雅黑" panose="020B0503020204020204" pitchFamily="34" charset="-122"/>
              </a:rPr>
              <a:t> </a:t>
            </a:r>
            <a:r>
              <a:rPr lang="zh-CN" altLang="en-US" sz="1000" kern="0" dirty="0">
                <a:solidFill>
                  <a:srgbClr val="374153"/>
                </a:solidFill>
                <a:latin typeface="Lexend" pitchFamily="2" charset="0"/>
                <a:ea typeface="微软雅黑" panose="020B0503020204020204" pitchFamily="34" charset="-122"/>
                <a:cs typeface="微软雅黑" panose="020B0503020204020204" pitchFamily="34" charset="-122"/>
              </a:rPr>
              <a:t>网络</a:t>
            </a:r>
          </a:p>
        </p:txBody>
      </p:sp>
      <p:sp>
        <p:nvSpPr>
          <p:cNvPr id="4" name="文本框 3">
            <a:extLst>
              <a:ext uri="{FF2B5EF4-FFF2-40B4-BE49-F238E27FC236}">
                <a16:creationId xmlns:a16="http://schemas.microsoft.com/office/drawing/2014/main" id="{F92048F3-BF20-37A8-2A77-84A4437A1B07}"/>
              </a:ext>
            </a:extLst>
          </p:cNvPr>
          <p:cNvSpPr txBox="1"/>
          <p:nvPr/>
        </p:nvSpPr>
        <p:spPr>
          <a:xfrm>
            <a:off x="7632749" y="6253524"/>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399" b="1" kern="0" dirty="0">
                <a:solidFill>
                  <a:srgbClr val="374153"/>
                </a:solidFill>
                <a:latin typeface="Lexend" pitchFamily="2" charset="0"/>
                <a:ea typeface="微软雅黑" panose="020B0503020204020204" pitchFamily="34" charset="-122"/>
              </a:rPr>
              <a:t>数据面</a:t>
            </a:r>
          </a:p>
        </p:txBody>
      </p:sp>
      <p:sp>
        <p:nvSpPr>
          <p:cNvPr id="7" name="文本框 6">
            <a:extLst>
              <a:ext uri="{FF2B5EF4-FFF2-40B4-BE49-F238E27FC236}">
                <a16:creationId xmlns:a16="http://schemas.microsoft.com/office/drawing/2014/main" id="{C1BCC46E-B367-35BF-3922-3E506F149005}"/>
              </a:ext>
            </a:extLst>
          </p:cNvPr>
          <p:cNvSpPr txBox="1"/>
          <p:nvPr/>
        </p:nvSpPr>
        <p:spPr>
          <a:xfrm>
            <a:off x="4528701" y="6253524"/>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399" b="1" kern="0" dirty="0">
                <a:solidFill>
                  <a:srgbClr val="374153"/>
                </a:solidFill>
                <a:latin typeface="Lexend" pitchFamily="2" charset="0"/>
                <a:ea typeface="微软雅黑" panose="020B0503020204020204" pitchFamily="34" charset="-122"/>
              </a:rPr>
              <a:t>参数面</a:t>
            </a:r>
          </a:p>
        </p:txBody>
      </p:sp>
      <p:sp>
        <p:nvSpPr>
          <p:cNvPr id="8" name="矩形 7">
            <a:extLst>
              <a:ext uri="{FF2B5EF4-FFF2-40B4-BE49-F238E27FC236}">
                <a16:creationId xmlns:a16="http://schemas.microsoft.com/office/drawing/2014/main" id="{CCA15D8B-E65A-4963-4865-CC33E15ECABB}"/>
              </a:ext>
            </a:extLst>
          </p:cNvPr>
          <p:cNvSpPr/>
          <p:nvPr/>
        </p:nvSpPr>
        <p:spPr>
          <a:xfrm>
            <a:off x="1058286" y="4999171"/>
            <a:ext cx="2394187" cy="1088353"/>
          </a:xfrm>
          <a:prstGeom prst="rect">
            <a:avLst/>
          </a:prstGeom>
          <a:solidFill>
            <a:srgbClr val="D4F1F5"/>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1799" kern="0" dirty="0">
              <a:solidFill>
                <a:srgbClr val="374153"/>
              </a:solidFill>
              <a:latin typeface="Lexend" pitchFamily="2" charset="0"/>
              <a:ea typeface="微软雅黑" panose="020B0503020204020204" pitchFamily="34" charset="-122"/>
            </a:endParaRPr>
          </a:p>
        </p:txBody>
      </p:sp>
      <p:sp>
        <p:nvSpPr>
          <p:cNvPr id="9" name="文本框 8">
            <a:extLst>
              <a:ext uri="{FF2B5EF4-FFF2-40B4-BE49-F238E27FC236}">
                <a16:creationId xmlns:a16="http://schemas.microsoft.com/office/drawing/2014/main" id="{F9E41D69-09A3-52CA-7F87-B620DD39AB92}"/>
              </a:ext>
            </a:extLst>
          </p:cNvPr>
          <p:cNvSpPr txBox="1"/>
          <p:nvPr>
            <p:custDataLst>
              <p:tags r:id="rId16"/>
            </p:custDataLst>
          </p:nvPr>
        </p:nvSpPr>
        <p:spPr>
          <a:xfrm>
            <a:off x="5856945" y="1039471"/>
            <a:ext cx="1313146"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Border Leaf</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cxnSp>
        <p:nvCxnSpPr>
          <p:cNvPr id="11" name="直接连接符 229">
            <a:extLst>
              <a:ext uri="{FF2B5EF4-FFF2-40B4-BE49-F238E27FC236}">
                <a16:creationId xmlns:a16="http://schemas.microsoft.com/office/drawing/2014/main" id="{40C188C2-D4B9-CA25-4086-715303BF8F9C}"/>
              </a:ext>
            </a:extLst>
          </p:cNvPr>
          <p:cNvCxnSpPr>
            <a:cxnSpLocks/>
            <a:stCxn id="48" idx="2"/>
            <a:endCxn id="1144" idx="0"/>
          </p:cNvCxnSpPr>
          <p:nvPr>
            <p:custDataLst>
              <p:tags r:id="rId17"/>
            </p:custDataLst>
          </p:nvPr>
        </p:nvCxnSpPr>
        <p:spPr>
          <a:xfrm flipH="1">
            <a:off x="4899142" y="2228644"/>
            <a:ext cx="1226021" cy="782309"/>
          </a:xfrm>
          <a:prstGeom prst="line">
            <a:avLst/>
          </a:prstGeom>
          <a:noFill/>
          <a:ln w="19050" cap="flat" cmpd="sng" algn="ctr">
            <a:solidFill>
              <a:srgbClr val="FF0000"/>
            </a:solidFill>
            <a:prstDash val="solid"/>
            <a:miter lim="800000"/>
          </a:ln>
          <a:effectLst/>
        </p:spPr>
      </p:cxnSp>
      <p:cxnSp>
        <p:nvCxnSpPr>
          <p:cNvPr id="12" name="直接连接符 230">
            <a:extLst>
              <a:ext uri="{FF2B5EF4-FFF2-40B4-BE49-F238E27FC236}">
                <a16:creationId xmlns:a16="http://schemas.microsoft.com/office/drawing/2014/main" id="{BE2EA5B1-2D6B-FC21-A5AD-ABA25742AD94}"/>
              </a:ext>
            </a:extLst>
          </p:cNvPr>
          <p:cNvCxnSpPr>
            <a:cxnSpLocks/>
            <a:stCxn id="47" idx="2"/>
            <a:endCxn id="1144" idx="0"/>
          </p:cNvCxnSpPr>
          <p:nvPr>
            <p:custDataLst>
              <p:tags r:id="rId18"/>
            </p:custDataLst>
          </p:nvPr>
        </p:nvCxnSpPr>
        <p:spPr>
          <a:xfrm flipH="1">
            <a:off x="4899142" y="2228644"/>
            <a:ext cx="1915606" cy="782309"/>
          </a:xfrm>
          <a:prstGeom prst="line">
            <a:avLst/>
          </a:prstGeom>
          <a:noFill/>
          <a:ln w="19050" cap="flat" cmpd="sng" algn="ctr">
            <a:solidFill>
              <a:srgbClr val="FF0000"/>
            </a:solidFill>
            <a:prstDash val="solid"/>
            <a:miter lim="800000"/>
          </a:ln>
          <a:effectLst/>
        </p:spPr>
      </p:cxnSp>
      <p:cxnSp>
        <p:nvCxnSpPr>
          <p:cNvPr id="13" name="直接连接符 231">
            <a:extLst>
              <a:ext uri="{FF2B5EF4-FFF2-40B4-BE49-F238E27FC236}">
                <a16:creationId xmlns:a16="http://schemas.microsoft.com/office/drawing/2014/main" id="{6C754EFD-8696-5118-E5EC-F46FDE072222}"/>
              </a:ext>
            </a:extLst>
          </p:cNvPr>
          <p:cNvCxnSpPr>
            <a:cxnSpLocks/>
            <a:stCxn id="47" idx="2"/>
            <a:endCxn id="1145" idx="0"/>
          </p:cNvCxnSpPr>
          <p:nvPr>
            <p:custDataLst>
              <p:tags r:id="rId19"/>
            </p:custDataLst>
          </p:nvPr>
        </p:nvCxnSpPr>
        <p:spPr>
          <a:xfrm flipH="1">
            <a:off x="5395297" y="2228644"/>
            <a:ext cx="1419451" cy="780405"/>
          </a:xfrm>
          <a:prstGeom prst="line">
            <a:avLst/>
          </a:prstGeom>
          <a:noFill/>
          <a:ln w="19050" cap="flat" cmpd="sng" algn="ctr">
            <a:solidFill>
              <a:srgbClr val="FF0000"/>
            </a:solidFill>
            <a:prstDash val="solid"/>
            <a:miter lim="800000"/>
          </a:ln>
          <a:effectLst/>
        </p:spPr>
      </p:cxnSp>
      <p:cxnSp>
        <p:nvCxnSpPr>
          <p:cNvPr id="14" name="直接连接符 232">
            <a:extLst>
              <a:ext uri="{FF2B5EF4-FFF2-40B4-BE49-F238E27FC236}">
                <a16:creationId xmlns:a16="http://schemas.microsoft.com/office/drawing/2014/main" id="{D2141694-5CBE-9D8B-1698-576C686C2581}"/>
              </a:ext>
            </a:extLst>
          </p:cNvPr>
          <p:cNvCxnSpPr>
            <a:cxnSpLocks/>
            <a:stCxn id="48" idx="2"/>
            <a:endCxn id="1145" idx="0"/>
          </p:cNvCxnSpPr>
          <p:nvPr>
            <p:custDataLst>
              <p:tags r:id="rId20"/>
            </p:custDataLst>
          </p:nvPr>
        </p:nvCxnSpPr>
        <p:spPr>
          <a:xfrm flipH="1">
            <a:off x="5395297" y="2228644"/>
            <a:ext cx="729866" cy="780405"/>
          </a:xfrm>
          <a:prstGeom prst="line">
            <a:avLst/>
          </a:prstGeom>
          <a:noFill/>
          <a:ln w="19050" cap="flat" cmpd="sng" algn="ctr">
            <a:solidFill>
              <a:srgbClr val="FF0000"/>
            </a:solidFill>
            <a:prstDash val="solid"/>
            <a:miter lim="800000"/>
          </a:ln>
          <a:effectLst/>
        </p:spPr>
      </p:cxnSp>
      <p:cxnSp>
        <p:nvCxnSpPr>
          <p:cNvPr id="15" name="直接连接符 233">
            <a:extLst>
              <a:ext uri="{FF2B5EF4-FFF2-40B4-BE49-F238E27FC236}">
                <a16:creationId xmlns:a16="http://schemas.microsoft.com/office/drawing/2014/main" id="{C38ADA98-ED02-759B-C396-958A61794BE3}"/>
              </a:ext>
            </a:extLst>
          </p:cNvPr>
          <p:cNvCxnSpPr>
            <a:cxnSpLocks/>
            <a:stCxn id="1144" idx="2"/>
            <a:endCxn id="1036" idx="0"/>
          </p:cNvCxnSpPr>
          <p:nvPr>
            <p:custDataLst>
              <p:tags r:id="rId21"/>
            </p:custDataLst>
          </p:nvPr>
        </p:nvCxnSpPr>
        <p:spPr>
          <a:xfrm>
            <a:off x="4899142" y="3190944"/>
            <a:ext cx="272875" cy="612665"/>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234">
            <a:extLst>
              <a:ext uri="{FF2B5EF4-FFF2-40B4-BE49-F238E27FC236}">
                <a16:creationId xmlns:a16="http://schemas.microsoft.com/office/drawing/2014/main" id="{CF728F4F-8CA9-AE8C-C726-1B8D8E7292E9}"/>
              </a:ext>
            </a:extLst>
          </p:cNvPr>
          <p:cNvCxnSpPr>
            <a:cxnSpLocks/>
            <a:stCxn id="1145" idx="2"/>
            <a:endCxn id="1036" idx="0"/>
          </p:cNvCxnSpPr>
          <p:nvPr>
            <p:custDataLst>
              <p:tags r:id="rId22"/>
            </p:custDataLst>
          </p:nvPr>
        </p:nvCxnSpPr>
        <p:spPr>
          <a:xfrm flipH="1">
            <a:off x="5172017" y="3189049"/>
            <a:ext cx="223280" cy="614560"/>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235">
            <a:extLst>
              <a:ext uri="{FF2B5EF4-FFF2-40B4-BE49-F238E27FC236}">
                <a16:creationId xmlns:a16="http://schemas.microsoft.com/office/drawing/2014/main" id="{7027EF16-3942-17F5-2B47-4BB6CDCED69F}"/>
              </a:ext>
            </a:extLst>
          </p:cNvPr>
          <p:cNvCxnSpPr>
            <a:stCxn id="1104" idx="0"/>
            <a:endCxn id="21" idx="2"/>
          </p:cNvCxnSpPr>
          <p:nvPr>
            <p:custDataLst>
              <p:tags r:id="rId23"/>
            </p:custDataLst>
          </p:nvPr>
        </p:nvCxnSpPr>
        <p:spPr bwMode="auto">
          <a:xfrm flipV="1">
            <a:off x="5904210" y="4569771"/>
            <a:ext cx="22515" cy="685806"/>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236">
            <a:extLst>
              <a:ext uri="{FF2B5EF4-FFF2-40B4-BE49-F238E27FC236}">
                <a16:creationId xmlns:a16="http://schemas.microsoft.com/office/drawing/2014/main" id="{63EF5E5D-FD68-D346-22CB-5FDADB0B0697}"/>
              </a:ext>
            </a:extLst>
          </p:cNvPr>
          <p:cNvCxnSpPr>
            <a:stCxn id="1103" idx="0"/>
          </p:cNvCxnSpPr>
          <p:nvPr>
            <p:custDataLst>
              <p:tags r:id="rId24"/>
            </p:custDataLst>
          </p:nvPr>
        </p:nvCxnSpPr>
        <p:spPr bwMode="auto">
          <a:xfrm flipV="1">
            <a:off x="4171517" y="4571836"/>
            <a:ext cx="1762057" cy="697337"/>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5">
            <a:extLst>
              <a:ext uri="{FF2B5EF4-FFF2-40B4-BE49-F238E27FC236}">
                <a16:creationId xmlns:a16="http://schemas.microsoft.com/office/drawing/2014/main" id="{22356FD9-82D8-3AE5-3743-096B26CB359F}"/>
              </a:ext>
            </a:extLst>
          </p:cNvPr>
          <p:cNvPicPr>
            <a:picLocks noChangeAspect="1" noChangeArrowheads="1"/>
          </p:cNvPicPr>
          <p:nvPr>
            <p:custDataLst>
              <p:tags r:id="rId25"/>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3965876"/>
            <a:ext cx="597845" cy="119260"/>
          </a:xfrm>
          <a:prstGeom prst="rect">
            <a:avLst/>
          </a:prstGeom>
          <a:noFill/>
          <a:ln w="9525">
            <a:noFill/>
            <a:miter lim="800000"/>
            <a:headEnd/>
            <a:tailEnd/>
          </a:ln>
        </p:spPr>
      </p:pic>
      <p:pic>
        <p:nvPicPr>
          <p:cNvPr id="20" name="Picture 5">
            <a:extLst>
              <a:ext uri="{FF2B5EF4-FFF2-40B4-BE49-F238E27FC236}">
                <a16:creationId xmlns:a16="http://schemas.microsoft.com/office/drawing/2014/main" id="{514D7D39-E1E7-660F-C85E-1B143C8428CC}"/>
              </a:ext>
            </a:extLst>
          </p:cNvPr>
          <p:cNvPicPr>
            <a:picLocks noChangeAspect="1" noChangeArrowheads="1"/>
          </p:cNvPicPr>
          <p:nvPr>
            <p:custDataLst>
              <p:tags r:id="rId26"/>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4202447"/>
            <a:ext cx="597845" cy="119260"/>
          </a:xfrm>
          <a:prstGeom prst="rect">
            <a:avLst/>
          </a:prstGeom>
          <a:noFill/>
          <a:ln w="9525">
            <a:noFill/>
            <a:miter lim="800000"/>
            <a:headEnd/>
            <a:tailEnd/>
          </a:ln>
        </p:spPr>
      </p:pic>
      <p:pic>
        <p:nvPicPr>
          <p:cNvPr id="21" name="Picture 5">
            <a:extLst>
              <a:ext uri="{FF2B5EF4-FFF2-40B4-BE49-F238E27FC236}">
                <a16:creationId xmlns:a16="http://schemas.microsoft.com/office/drawing/2014/main" id="{1E2B939A-029F-8247-5F99-09BBA1FC9A85}"/>
              </a:ext>
            </a:extLst>
          </p:cNvPr>
          <p:cNvPicPr>
            <a:picLocks noChangeAspect="1" noChangeArrowheads="1"/>
          </p:cNvPicPr>
          <p:nvPr>
            <p:custDataLst>
              <p:tags r:id="rId27"/>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5627802" y="4450511"/>
            <a:ext cx="597845" cy="119260"/>
          </a:xfrm>
          <a:prstGeom prst="rect">
            <a:avLst/>
          </a:prstGeom>
          <a:noFill/>
          <a:ln w="9525">
            <a:noFill/>
            <a:miter lim="800000"/>
            <a:headEnd/>
            <a:tailEnd/>
          </a:ln>
        </p:spPr>
      </p:pic>
      <p:sp>
        <p:nvSpPr>
          <p:cNvPr id="22" name="矩形 21">
            <a:extLst>
              <a:ext uri="{FF2B5EF4-FFF2-40B4-BE49-F238E27FC236}">
                <a16:creationId xmlns:a16="http://schemas.microsoft.com/office/drawing/2014/main" id="{7400625C-C1EA-68E4-8B70-09D58722F9FA}"/>
              </a:ext>
            </a:extLst>
          </p:cNvPr>
          <p:cNvSpPr/>
          <p:nvPr>
            <p:custDataLst>
              <p:tags r:id="rId28"/>
            </p:custDataLst>
          </p:nvPr>
        </p:nvSpPr>
        <p:spPr>
          <a:xfrm>
            <a:off x="3645959" y="3846983"/>
            <a:ext cx="2841877" cy="88017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24" name="直接连接符 242">
            <a:extLst>
              <a:ext uri="{FF2B5EF4-FFF2-40B4-BE49-F238E27FC236}">
                <a16:creationId xmlns:a16="http://schemas.microsoft.com/office/drawing/2014/main" id="{2034EE1B-C6BE-A10D-4526-894CCC3EB188}"/>
              </a:ext>
            </a:extLst>
          </p:cNvPr>
          <p:cNvCxnSpPr>
            <a:cxnSpLocks/>
            <a:stCxn id="48" idx="2"/>
            <a:endCxn id="1152" idx="0"/>
          </p:cNvCxnSpPr>
          <p:nvPr>
            <p:custDataLst>
              <p:tags r:id="rId29"/>
            </p:custDataLst>
          </p:nvPr>
        </p:nvCxnSpPr>
        <p:spPr>
          <a:xfrm flipH="1">
            <a:off x="3352923" y="2228644"/>
            <a:ext cx="2772240" cy="777159"/>
          </a:xfrm>
          <a:prstGeom prst="line">
            <a:avLst/>
          </a:prstGeom>
          <a:noFill/>
          <a:ln w="19050" cap="flat" cmpd="sng" algn="ctr">
            <a:solidFill>
              <a:srgbClr val="FF0000"/>
            </a:solidFill>
            <a:prstDash val="solid"/>
            <a:miter lim="800000"/>
          </a:ln>
          <a:effectLst/>
        </p:spPr>
      </p:cxnSp>
      <p:cxnSp>
        <p:nvCxnSpPr>
          <p:cNvPr id="25" name="直接连接符 243">
            <a:extLst>
              <a:ext uri="{FF2B5EF4-FFF2-40B4-BE49-F238E27FC236}">
                <a16:creationId xmlns:a16="http://schemas.microsoft.com/office/drawing/2014/main" id="{DB52D2FF-5CEE-D7D9-4712-3C16EAA98999}"/>
              </a:ext>
            </a:extLst>
          </p:cNvPr>
          <p:cNvCxnSpPr>
            <a:cxnSpLocks/>
            <a:stCxn id="47" idx="2"/>
            <a:endCxn id="1152" idx="0"/>
          </p:cNvCxnSpPr>
          <p:nvPr>
            <p:custDataLst>
              <p:tags r:id="rId30"/>
            </p:custDataLst>
          </p:nvPr>
        </p:nvCxnSpPr>
        <p:spPr>
          <a:xfrm flipH="1">
            <a:off x="3352923" y="2228644"/>
            <a:ext cx="3461825" cy="777159"/>
          </a:xfrm>
          <a:prstGeom prst="line">
            <a:avLst/>
          </a:prstGeom>
          <a:noFill/>
          <a:ln w="19050" cap="flat" cmpd="sng" algn="ctr">
            <a:solidFill>
              <a:srgbClr val="FF0000"/>
            </a:solidFill>
            <a:prstDash val="solid"/>
            <a:miter lim="800000"/>
          </a:ln>
          <a:effectLst/>
        </p:spPr>
      </p:cxnSp>
      <p:cxnSp>
        <p:nvCxnSpPr>
          <p:cNvPr id="26" name="直接连接符 244">
            <a:extLst>
              <a:ext uri="{FF2B5EF4-FFF2-40B4-BE49-F238E27FC236}">
                <a16:creationId xmlns:a16="http://schemas.microsoft.com/office/drawing/2014/main" id="{19EE954E-886E-51C8-ACB4-BB65561BA776}"/>
              </a:ext>
            </a:extLst>
          </p:cNvPr>
          <p:cNvCxnSpPr>
            <a:cxnSpLocks/>
            <a:stCxn id="41" idx="2"/>
            <a:endCxn id="1167" idx="0"/>
          </p:cNvCxnSpPr>
          <p:nvPr>
            <p:custDataLst>
              <p:tags r:id="rId31"/>
            </p:custDataLst>
          </p:nvPr>
        </p:nvCxnSpPr>
        <p:spPr>
          <a:xfrm flipH="1">
            <a:off x="2322094" y="1590384"/>
            <a:ext cx="4406185" cy="1095753"/>
          </a:xfrm>
          <a:prstGeom prst="line">
            <a:avLst/>
          </a:prstGeom>
          <a:noFill/>
          <a:ln w="19050" cap="flat" cmpd="sng" algn="ctr">
            <a:solidFill>
              <a:srgbClr val="00B0F0"/>
            </a:solidFill>
            <a:prstDash val="solid"/>
            <a:miter lim="800000"/>
          </a:ln>
          <a:effectLst/>
        </p:spPr>
      </p:cxnSp>
      <p:cxnSp>
        <p:nvCxnSpPr>
          <p:cNvPr id="27" name="直接连接符 245">
            <a:extLst>
              <a:ext uri="{FF2B5EF4-FFF2-40B4-BE49-F238E27FC236}">
                <a16:creationId xmlns:a16="http://schemas.microsoft.com/office/drawing/2014/main" id="{A542627A-2A10-0A0C-83B6-1AFAF316315B}"/>
              </a:ext>
            </a:extLst>
          </p:cNvPr>
          <p:cNvCxnSpPr>
            <a:cxnSpLocks/>
            <a:stCxn id="40" idx="2"/>
            <a:endCxn id="1166" idx="0"/>
          </p:cNvCxnSpPr>
          <p:nvPr>
            <p:custDataLst>
              <p:tags r:id="rId32"/>
            </p:custDataLst>
          </p:nvPr>
        </p:nvCxnSpPr>
        <p:spPr>
          <a:xfrm flipH="1">
            <a:off x="1361586" y="1590384"/>
            <a:ext cx="4829335" cy="1095753"/>
          </a:xfrm>
          <a:prstGeom prst="line">
            <a:avLst/>
          </a:prstGeom>
          <a:noFill/>
          <a:ln w="19050" cap="flat" cmpd="sng" algn="ctr">
            <a:solidFill>
              <a:srgbClr val="00B0F0"/>
            </a:solidFill>
            <a:prstDash val="solid"/>
            <a:miter lim="800000"/>
          </a:ln>
          <a:effectLst/>
        </p:spPr>
      </p:cxnSp>
      <p:cxnSp>
        <p:nvCxnSpPr>
          <p:cNvPr id="28" name="直接连接符 246">
            <a:extLst>
              <a:ext uri="{FF2B5EF4-FFF2-40B4-BE49-F238E27FC236}">
                <a16:creationId xmlns:a16="http://schemas.microsoft.com/office/drawing/2014/main" id="{7BADA344-C6DF-1695-B175-A10A977FF70C}"/>
              </a:ext>
            </a:extLst>
          </p:cNvPr>
          <p:cNvCxnSpPr>
            <a:cxnSpLocks/>
            <a:stCxn id="47" idx="2"/>
            <a:endCxn id="1153" idx="0"/>
          </p:cNvCxnSpPr>
          <p:nvPr>
            <p:custDataLst>
              <p:tags r:id="rId33"/>
            </p:custDataLst>
          </p:nvPr>
        </p:nvCxnSpPr>
        <p:spPr>
          <a:xfrm flipH="1">
            <a:off x="3797378" y="2228644"/>
            <a:ext cx="3017370" cy="777527"/>
          </a:xfrm>
          <a:prstGeom prst="line">
            <a:avLst/>
          </a:prstGeom>
          <a:noFill/>
          <a:ln w="19050" cap="flat" cmpd="sng" algn="ctr">
            <a:solidFill>
              <a:srgbClr val="FF0000"/>
            </a:solidFill>
            <a:prstDash val="solid"/>
            <a:miter lim="800000"/>
          </a:ln>
          <a:effectLst/>
        </p:spPr>
      </p:cxnSp>
      <p:cxnSp>
        <p:nvCxnSpPr>
          <p:cNvPr id="29" name="直接连接符 247">
            <a:extLst>
              <a:ext uri="{FF2B5EF4-FFF2-40B4-BE49-F238E27FC236}">
                <a16:creationId xmlns:a16="http://schemas.microsoft.com/office/drawing/2014/main" id="{7C85713C-3DF4-0E68-29C0-091E9197C822}"/>
              </a:ext>
            </a:extLst>
          </p:cNvPr>
          <p:cNvCxnSpPr>
            <a:cxnSpLocks/>
            <a:stCxn id="48" idx="2"/>
            <a:endCxn id="1153" idx="0"/>
          </p:cNvCxnSpPr>
          <p:nvPr>
            <p:custDataLst>
              <p:tags r:id="rId34"/>
            </p:custDataLst>
          </p:nvPr>
        </p:nvCxnSpPr>
        <p:spPr>
          <a:xfrm flipH="1">
            <a:off x="3797378" y="2228644"/>
            <a:ext cx="2327785" cy="777527"/>
          </a:xfrm>
          <a:prstGeom prst="line">
            <a:avLst/>
          </a:prstGeom>
          <a:noFill/>
          <a:ln w="19050" cap="flat" cmpd="sng" algn="ctr">
            <a:solidFill>
              <a:srgbClr val="FF0000"/>
            </a:solidFill>
            <a:prstDash val="solid"/>
            <a:miter lim="800000"/>
          </a:ln>
          <a:effectLst/>
        </p:spPr>
      </p:cxnSp>
      <p:pic>
        <p:nvPicPr>
          <p:cNvPr id="31" name="图片 30">
            <a:extLst>
              <a:ext uri="{FF2B5EF4-FFF2-40B4-BE49-F238E27FC236}">
                <a16:creationId xmlns:a16="http://schemas.microsoft.com/office/drawing/2014/main" id="{DA30DF7C-C665-8E63-24C1-A6D53DC71CA0}"/>
              </a:ext>
            </a:extLst>
          </p:cNvPr>
          <p:cNvPicPr>
            <a:picLocks noChangeAspect="1"/>
          </p:cNvPicPr>
          <p:nvPr>
            <p:custDataLst>
              <p:tags r:id="rId35"/>
            </p:custDataLst>
          </p:nvPr>
        </p:nvPicPr>
        <p:blipFill>
          <a:blip r:embed="rId163" cstate="screen">
            <a:extLst>
              <a:ext uri="{28A0092B-C50C-407E-A947-70E740481C1C}">
                <a14:useLocalDpi xmlns:a14="http://schemas.microsoft.com/office/drawing/2010/main"/>
              </a:ext>
            </a:extLst>
          </a:blip>
          <a:stretch>
            <a:fillRect/>
          </a:stretch>
        </p:blipFill>
        <p:spPr>
          <a:xfrm flipV="1">
            <a:off x="5433163" y="1410384"/>
            <a:ext cx="274566" cy="180000"/>
          </a:xfrm>
          <a:prstGeom prst="rect">
            <a:avLst/>
          </a:prstGeom>
          <a:ln>
            <a:noFill/>
          </a:ln>
        </p:spPr>
      </p:pic>
      <p:pic>
        <p:nvPicPr>
          <p:cNvPr id="32" name="图片 31">
            <a:extLst>
              <a:ext uri="{FF2B5EF4-FFF2-40B4-BE49-F238E27FC236}">
                <a16:creationId xmlns:a16="http://schemas.microsoft.com/office/drawing/2014/main" id="{F4275541-B242-7811-B437-057CEB62955D}"/>
              </a:ext>
            </a:extLst>
          </p:cNvPr>
          <p:cNvPicPr>
            <a:picLocks noChangeAspect="1"/>
          </p:cNvPicPr>
          <p:nvPr>
            <p:custDataLst>
              <p:tags r:id="rId36"/>
            </p:custDataLst>
          </p:nvPr>
        </p:nvPicPr>
        <p:blipFill>
          <a:blip r:embed="rId163" cstate="screen">
            <a:extLst>
              <a:ext uri="{28A0092B-C50C-407E-A947-70E740481C1C}">
                <a14:useLocalDpi xmlns:a14="http://schemas.microsoft.com/office/drawing/2010/main"/>
              </a:ext>
            </a:extLst>
          </a:blip>
          <a:stretch>
            <a:fillRect/>
          </a:stretch>
        </p:blipFill>
        <p:spPr>
          <a:xfrm flipV="1">
            <a:off x="7195598" y="1410384"/>
            <a:ext cx="274566" cy="180000"/>
          </a:xfrm>
          <a:prstGeom prst="rect">
            <a:avLst/>
          </a:prstGeom>
          <a:ln>
            <a:noFill/>
          </a:ln>
        </p:spPr>
      </p:pic>
      <p:cxnSp>
        <p:nvCxnSpPr>
          <p:cNvPr id="33" name="直接连接符 250">
            <a:extLst>
              <a:ext uri="{FF2B5EF4-FFF2-40B4-BE49-F238E27FC236}">
                <a16:creationId xmlns:a16="http://schemas.microsoft.com/office/drawing/2014/main" id="{DE4F4E1A-ECA5-518A-A817-B9E839DC22CD}"/>
              </a:ext>
            </a:extLst>
          </p:cNvPr>
          <p:cNvCxnSpPr>
            <a:cxnSpLocks/>
            <a:stCxn id="40" idx="1"/>
            <a:endCxn id="31" idx="3"/>
          </p:cNvCxnSpPr>
          <p:nvPr>
            <p:custDataLst>
              <p:tags r:id="rId37"/>
            </p:custDataLst>
          </p:nvPr>
        </p:nvCxnSpPr>
        <p:spPr>
          <a:xfrm flipH="1">
            <a:off x="5707729" y="1500384"/>
            <a:ext cx="353470" cy="0"/>
          </a:xfrm>
          <a:prstGeom prst="line">
            <a:avLst/>
          </a:prstGeom>
          <a:noFill/>
          <a:ln w="19050" cap="flat" cmpd="sng" algn="ctr">
            <a:solidFill>
              <a:srgbClr val="FF0000"/>
            </a:solidFill>
            <a:prstDash val="solid"/>
            <a:miter lim="800000"/>
          </a:ln>
          <a:effectLst/>
        </p:spPr>
      </p:cxnSp>
      <p:cxnSp>
        <p:nvCxnSpPr>
          <p:cNvPr id="34" name="直接连接符 251">
            <a:extLst>
              <a:ext uri="{FF2B5EF4-FFF2-40B4-BE49-F238E27FC236}">
                <a16:creationId xmlns:a16="http://schemas.microsoft.com/office/drawing/2014/main" id="{16C7BEDE-6270-C71D-4BF2-196439CF0FEF}"/>
              </a:ext>
            </a:extLst>
          </p:cNvPr>
          <p:cNvCxnSpPr>
            <a:cxnSpLocks/>
            <a:stCxn id="32" idx="1"/>
            <a:endCxn id="41" idx="3"/>
          </p:cNvCxnSpPr>
          <p:nvPr>
            <p:custDataLst>
              <p:tags r:id="rId38"/>
            </p:custDataLst>
          </p:nvPr>
        </p:nvCxnSpPr>
        <p:spPr>
          <a:xfrm flipH="1">
            <a:off x="6858000" y="1500384"/>
            <a:ext cx="337598" cy="0"/>
          </a:xfrm>
          <a:prstGeom prst="line">
            <a:avLst/>
          </a:prstGeom>
          <a:noFill/>
          <a:ln w="19050" cap="flat" cmpd="sng" algn="ctr">
            <a:solidFill>
              <a:srgbClr val="FF0000"/>
            </a:solidFill>
            <a:prstDash val="solid"/>
            <a:miter lim="800000"/>
          </a:ln>
          <a:effectLst/>
        </p:spPr>
      </p:cxnSp>
      <p:sp>
        <p:nvSpPr>
          <p:cNvPr id="35" name="文本框 34">
            <a:extLst>
              <a:ext uri="{FF2B5EF4-FFF2-40B4-BE49-F238E27FC236}">
                <a16:creationId xmlns:a16="http://schemas.microsoft.com/office/drawing/2014/main" id="{BFF94EDC-0F69-A570-E358-2617806B0736}"/>
              </a:ext>
            </a:extLst>
          </p:cNvPr>
          <p:cNvSpPr txBox="1"/>
          <p:nvPr>
            <p:custDataLst>
              <p:tags r:id="rId39"/>
            </p:custDataLst>
          </p:nvPr>
        </p:nvSpPr>
        <p:spPr>
          <a:xfrm>
            <a:off x="5187798" y="1146426"/>
            <a:ext cx="724956"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防火墙</a:t>
            </a:r>
          </a:p>
        </p:txBody>
      </p:sp>
      <p:sp>
        <p:nvSpPr>
          <p:cNvPr id="36" name="文本框 35">
            <a:extLst>
              <a:ext uri="{FF2B5EF4-FFF2-40B4-BE49-F238E27FC236}">
                <a16:creationId xmlns:a16="http://schemas.microsoft.com/office/drawing/2014/main" id="{E57A4FC8-7550-8AF6-A6A5-DED99379C5C0}"/>
              </a:ext>
            </a:extLst>
          </p:cNvPr>
          <p:cNvSpPr txBox="1"/>
          <p:nvPr>
            <p:custDataLst>
              <p:tags r:id="rId40"/>
            </p:custDataLst>
          </p:nvPr>
        </p:nvSpPr>
        <p:spPr>
          <a:xfrm flipH="1">
            <a:off x="7000369" y="1154231"/>
            <a:ext cx="715856"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防火墙</a:t>
            </a:r>
          </a:p>
        </p:txBody>
      </p:sp>
      <p:cxnSp>
        <p:nvCxnSpPr>
          <p:cNvPr id="37" name="直接连接符 254">
            <a:extLst>
              <a:ext uri="{FF2B5EF4-FFF2-40B4-BE49-F238E27FC236}">
                <a16:creationId xmlns:a16="http://schemas.microsoft.com/office/drawing/2014/main" id="{B3CD5188-163B-25CD-4C2F-5275BAF1C3E8}"/>
              </a:ext>
            </a:extLst>
          </p:cNvPr>
          <p:cNvCxnSpPr>
            <a:cxnSpLocks/>
            <a:stCxn id="1136" idx="0"/>
            <a:endCxn id="1089" idx="2"/>
          </p:cNvCxnSpPr>
          <p:nvPr>
            <p:custDataLst>
              <p:tags r:id="rId41"/>
            </p:custDataLst>
          </p:nvPr>
        </p:nvCxnSpPr>
        <p:spPr>
          <a:xfrm flipH="1" flipV="1">
            <a:off x="7307671" y="4108063"/>
            <a:ext cx="1558959" cy="1154055"/>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连接符 255">
            <a:extLst>
              <a:ext uri="{FF2B5EF4-FFF2-40B4-BE49-F238E27FC236}">
                <a16:creationId xmlns:a16="http://schemas.microsoft.com/office/drawing/2014/main" id="{600CD3F0-1B70-4AF1-D6B2-8785E5133B94}"/>
              </a:ext>
            </a:extLst>
          </p:cNvPr>
          <p:cNvCxnSpPr>
            <a:cxnSpLocks/>
            <a:stCxn id="1089" idx="2"/>
            <a:endCxn id="1140" idx="0"/>
          </p:cNvCxnSpPr>
          <p:nvPr>
            <p:custDataLst>
              <p:tags r:id="rId42"/>
            </p:custDataLst>
          </p:nvPr>
        </p:nvCxnSpPr>
        <p:spPr>
          <a:xfrm>
            <a:off x="7307671" y="4108063"/>
            <a:ext cx="2151953" cy="1154055"/>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0" name="图片 39">
            <a:extLst>
              <a:ext uri="{FF2B5EF4-FFF2-40B4-BE49-F238E27FC236}">
                <a16:creationId xmlns:a16="http://schemas.microsoft.com/office/drawing/2014/main" id="{EFBADCD8-6986-8D53-580E-0367C62B2C3D}"/>
              </a:ext>
            </a:extLst>
          </p:cNvPr>
          <p:cNvPicPr>
            <a:picLocks noChangeAspect="1"/>
          </p:cNvPicPr>
          <p:nvPr>
            <p:custDataLst>
              <p:tags r:id="rId43"/>
            </p:custDataLst>
          </p:nvPr>
        </p:nvPicPr>
        <p:blipFill>
          <a:blip r:embed="rId164" cstate="screen">
            <a:extLst>
              <a:ext uri="{28A0092B-C50C-407E-A947-70E740481C1C}">
                <a14:useLocalDpi xmlns:a14="http://schemas.microsoft.com/office/drawing/2010/main"/>
              </a:ext>
            </a:extLst>
          </a:blip>
          <a:stretch>
            <a:fillRect/>
          </a:stretch>
        </p:blipFill>
        <p:spPr>
          <a:xfrm>
            <a:off x="6061199" y="1410384"/>
            <a:ext cx="259443" cy="180000"/>
          </a:xfrm>
          <a:prstGeom prst="rect">
            <a:avLst/>
          </a:prstGeom>
          <a:ln>
            <a:noFill/>
          </a:ln>
        </p:spPr>
      </p:pic>
      <p:pic>
        <p:nvPicPr>
          <p:cNvPr id="41" name="图片 40">
            <a:extLst>
              <a:ext uri="{FF2B5EF4-FFF2-40B4-BE49-F238E27FC236}">
                <a16:creationId xmlns:a16="http://schemas.microsoft.com/office/drawing/2014/main" id="{D2251908-0796-FDDC-9B22-5C4D0C217B0B}"/>
              </a:ext>
            </a:extLst>
          </p:cNvPr>
          <p:cNvPicPr>
            <a:picLocks noChangeAspect="1"/>
          </p:cNvPicPr>
          <p:nvPr>
            <p:custDataLst>
              <p:tags r:id="rId44"/>
            </p:custDataLst>
          </p:nvPr>
        </p:nvPicPr>
        <p:blipFill>
          <a:blip r:embed="rId164" cstate="screen">
            <a:extLst>
              <a:ext uri="{28A0092B-C50C-407E-A947-70E740481C1C}">
                <a14:useLocalDpi xmlns:a14="http://schemas.microsoft.com/office/drawing/2010/main"/>
              </a:ext>
            </a:extLst>
          </a:blip>
          <a:stretch>
            <a:fillRect/>
          </a:stretch>
        </p:blipFill>
        <p:spPr>
          <a:xfrm>
            <a:off x="6598557" y="1410384"/>
            <a:ext cx="259443" cy="180000"/>
          </a:xfrm>
          <a:prstGeom prst="rect">
            <a:avLst/>
          </a:prstGeom>
          <a:ln>
            <a:noFill/>
          </a:ln>
        </p:spPr>
      </p:pic>
      <p:sp>
        <p:nvSpPr>
          <p:cNvPr id="42" name="矩形 41">
            <a:extLst>
              <a:ext uri="{FF2B5EF4-FFF2-40B4-BE49-F238E27FC236}">
                <a16:creationId xmlns:a16="http://schemas.microsoft.com/office/drawing/2014/main" id="{B5A04499-73BB-7973-5D37-C9B5F3BA2525}"/>
              </a:ext>
            </a:extLst>
          </p:cNvPr>
          <p:cNvSpPr/>
          <p:nvPr>
            <p:custDataLst>
              <p:tags r:id="rId45"/>
            </p:custDataLst>
          </p:nvPr>
        </p:nvSpPr>
        <p:spPr>
          <a:xfrm>
            <a:off x="5882519" y="1301029"/>
            <a:ext cx="1157524" cy="39389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43" name="直接连接符 260">
            <a:extLst>
              <a:ext uri="{FF2B5EF4-FFF2-40B4-BE49-F238E27FC236}">
                <a16:creationId xmlns:a16="http://schemas.microsoft.com/office/drawing/2014/main" id="{91AED1E5-DC5B-8BD6-13C1-392A1BDBC83B}"/>
              </a:ext>
            </a:extLst>
          </p:cNvPr>
          <p:cNvCxnSpPr>
            <a:cxnSpLocks/>
            <a:stCxn id="41" idx="2"/>
            <a:endCxn id="48" idx="0"/>
          </p:cNvCxnSpPr>
          <p:nvPr>
            <p:custDataLst>
              <p:tags r:id="rId46"/>
            </p:custDataLst>
          </p:nvPr>
        </p:nvCxnSpPr>
        <p:spPr>
          <a:xfrm flipH="1">
            <a:off x="6125163" y="1590384"/>
            <a:ext cx="603116" cy="458260"/>
          </a:xfrm>
          <a:prstGeom prst="line">
            <a:avLst/>
          </a:prstGeom>
          <a:noFill/>
          <a:ln w="19050" cap="flat" cmpd="sng" algn="ctr">
            <a:solidFill>
              <a:srgbClr val="FF0000"/>
            </a:solidFill>
            <a:prstDash val="solid"/>
            <a:miter lim="800000"/>
          </a:ln>
          <a:effectLst/>
        </p:spPr>
      </p:cxnSp>
      <p:cxnSp>
        <p:nvCxnSpPr>
          <p:cNvPr id="44" name="直接连接符 261">
            <a:extLst>
              <a:ext uri="{FF2B5EF4-FFF2-40B4-BE49-F238E27FC236}">
                <a16:creationId xmlns:a16="http://schemas.microsoft.com/office/drawing/2014/main" id="{AB9B8677-B0CD-88C7-9641-4FCDCD135521}"/>
              </a:ext>
            </a:extLst>
          </p:cNvPr>
          <p:cNvCxnSpPr>
            <a:cxnSpLocks/>
            <a:stCxn id="48" idx="0"/>
            <a:endCxn id="40" idx="2"/>
          </p:cNvCxnSpPr>
          <p:nvPr>
            <p:custDataLst>
              <p:tags r:id="rId47"/>
            </p:custDataLst>
          </p:nvPr>
        </p:nvCxnSpPr>
        <p:spPr>
          <a:xfrm flipV="1">
            <a:off x="6125163" y="1590384"/>
            <a:ext cx="65758" cy="458260"/>
          </a:xfrm>
          <a:prstGeom prst="line">
            <a:avLst/>
          </a:prstGeom>
          <a:noFill/>
          <a:ln w="19050" cap="flat" cmpd="sng" algn="ctr">
            <a:solidFill>
              <a:srgbClr val="FF0000"/>
            </a:solidFill>
            <a:prstDash val="solid"/>
            <a:miter lim="800000"/>
          </a:ln>
          <a:effectLst/>
        </p:spPr>
      </p:cxnSp>
      <p:cxnSp>
        <p:nvCxnSpPr>
          <p:cNvPr id="45" name="直接连接符 262">
            <a:extLst>
              <a:ext uri="{FF2B5EF4-FFF2-40B4-BE49-F238E27FC236}">
                <a16:creationId xmlns:a16="http://schemas.microsoft.com/office/drawing/2014/main" id="{4E699256-E280-232B-B52F-63419A229115}"/>
              </a:ext>
            </a:extLst>
          </p:cNvPr>
          <p:cNvCxnSpPr>
            <a:cxnSpLocks/>
            <a:stCxn id="47" idx="0"/>
            <a:endCxn id="40" idx="2"/>
          </p:cNvCxnSpPr>
          <p:nvPr>
            <p:custDataLst>
              <p:tags r:id="rId48"/>
            </p:custDataLst>
          </p:nvPr>
        </p:nvCxnSpPr>
        <p:spPr>
          <a:xfrm flipH="1" flipV="1">
            <a:off x="6190921" y="1590384"/>
            <a:ext cx="623827" cy="458260"/>
          </a:xfrm>
          <a:prstGeom prst="line">
            <a:avLst/>
          </a:prstGeom>
          <a:noFill/>
          <a:ln w="19050" cap="flat" cmpd="sng" algn="ctr">
            <a:solidFill>
              <a:srgbClr val="FF0000"/>
            </a:solidFill>
            <a:prstDash val="solid"/>
            <a:miter lim="800000"/>
          </a:ln>
          <a:effectLst/>
        </p:spPr>
      </p:cxnSp>
      <p:cxnSp>
        <p:nvCxnSpPr>
          <p:cNvPr id="46" name="直接连接符 263">
            <a:extLst>
              <a:ext uri="{FF2B5EF4-FFF2-40B4-BE49-F238E27FC236}">
                <a16:creationId xmlns:a16="http://schemas.microsoft.com/office/drawing/2014/main" id="{2D963390-129E-29AB-782F-43A90E1AF3E4}"/>
              </a:ext>
            </a:extLst>
          </p:cNvPr>
          <p:cNvCxnSpPr>
            <a:cxnSpLocks/>
            <a:stCxn id="47" idx="0"/>
            <a:endCxn id="41" idx="2"/>
          </p:cNvCxnSpPr>
          <p:nvPr>
            <p:custDataLst>
              <p:tags r:id="rId49"/>
            </p:custDataLst>
          </p:nvPr>
        </p:nvCxnSpPr>
        <p:spPr>
          <a:xfrm flipH="1" flipV="1">
            <a:off x="6728279" y="1590384"/>
            <a:ext cx="86469" cy="458260"/>
          </a:xfrm>
          <a:prstGeom prst="line">
            <a:avLst/>
          </a:prstGeom>
          <a:noFill/>
          <a:ln w="19050" cap="flat" cmpd="sng" algn="ctr">
            <a:solidFill>
              <a:srgbClr val="FF0000"/>
            </a:solidFill>
            <a:prstDash val="solid"/>
            <a:miter lim="800000"/>
          </a:ln>
          <a:effectLst/>
        </p:spPr>
      </p:cxnSp>
      <p:pic>
        <p:nvPicPr>
          <p:cNvPr id="47" name="图片 46">
            <a:extLst>
              <a:ext uri="{FF2B5EF4-FFF2-40B4-BE49-F238E27FC236}">
                <a16:creationId xmlns:a16="http://schemas.microsoft.com/office/drawing/2014/main" id="{5B3A90AE-EAC8-E7E9-1C76-77C11697E0DB}"/>
              </a:ext>
            </a:extLst>
          </p:cNvPr>
          <p:cNvPicPr>
            <a:picLocks noChangeAspect="1"/>
          </p:cNvPicPr>
          <p:nvPr>
            <p:custDataLst>
              <p:tags r:id="rId50"/>
            </p:custDataLst>
          </p:nvPr>
        </p:nvPicPr>
        <p:blipFill>
          <a:blip r:embed="rId165" cstate="print">
            <a:extLst>
              <a:ext uri="{28A0092B-C50C-407E-A947-70E740481C1C}">
                <a14:useLocalDpi xmlns:a14="http://schemas.microsoft.com/office/drawing/2010/main"/>
              </a:ext>
            </a:extLst>
          </a:blip>
          <a:stretch>
            <a:fillRect/>
          </a:stretch>
        </p:blipFill>
        <p:spPr>
          <a:xfrm>
            <a:off x="6682679" y="2048644"/>
            <a:ext cx="264138" cy="180000"/>
          </a:xfrm>
          <a:prstGeom prst="rect">
            <a:avLst/>
          </a:prstGeom>
          <a:ln>
            <a:noFill/>
          </a:ln>
        </p:spPr>
      </p:pic>
      <p:pic>
        <p:nvPicPr>
          <p:cNvPr id="48" name="图片 47">
            <a:extLst>
              <a:ext uri="{FF2B5EF4-FFF2-40B4-BE49-F238E27FC236}">
                <a16:creationId xmlns:a16="http://schemas.microsoft.com/office/drawing/2014/main" id="{F42B9531-CFB5-63AD-B131-D569EA75A9F6}"/>
              </a:ext>
            </a:extLst>
          </p:cNvPr>
          <p:cNvPicPr>
            <a:picLocks noChangeAspect="1"/>
          </p:cNvPicPr>
          <p:nvPr>
            <p:custDataLst>
              <p:tags r:id="rId51"/>
            </p:custDataLst>
          </p:nvPr>
        </p:nvPicPr>
        <p:blipFill>
          <a:blip r:embed="rId165" cstate="print">
            <a:extLst>
              <a:ext uri="{28A0092B-C50C-407E-A947-70E740481C1C}">
                <a14:useLocalDpi xmlns:a14="http://schemas.microsoft.com/office/drawing/2010/main"/>
              </a:ext>
            </a:extLst>
          </a:blip>
          <a:stretch>
            <a:fillRect/>
          </a:stretch>
        </p:blipFill>
        <p:spPr>
          <a:xfrm>
            <a:off x="5993094" y="2048644"/>
            <a:ext cx="264138" cy="180000"/>
          </a:xfrm>
          <a:prstGeom prst="rect">
            <a:avLst/>
          </a:prstGeom>
          <a:ln>
            <a:noFill/>
          </a:ln>
        </p:spPr>
      </p:pic>
      <p:sp>
        <p:nvSpPr>
          <p:cNvPr id="1168" name="矩形 1167">
            <a:extLst>
              <a:ext uri="{FF2B5EF4-FFF2-40B4-BE49-F238E27FC236}">
                <a16:creationId xmlns:a16="http://schemas.microsoft.com/office/drawing/2014/main" id="{FB7F370D-CE9D-C149-279B-BB65685C8CA1}"/>
              </a:ext>
            </a:extLst>
          </p:cNvPr>
          <p:cNvSpPr/>
          <p:nvPr>
            <p:custDataLst>
              <p:tags r:id="rId52"/>
            </p:custDataLst>
          </p:nvPr>
        </p:nvSpPr>
        <p:spPr>
          <a:xfrm>
            <a:off x="911174" y="2505643"/>
            <a:ext cx="1838178" cy="101153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169" name="文本框 1168">
            <a:extLst>
              <a:ext uri="{FF2B5EF4-FFF2-40B4-BE49-F238E27FC236}">
                <a16:creationId xmlns:a16="http://schemas.microsoft.com/office/drawing/2014/main" id="{D3323631-9F3D-1B2C-B6E4-F1F2CDCD92CE}"/>
              </a:ext>
            </a:extLst>
          </p:cNvPr>
          <p:cNvSpPr txBox="1"/>
          <p:nvPr>
            <p:custDataLst>
              <p:tags r:id="rId53"/>
            </p:custDataLst>
          </p:nvPr>
        </p:nvSpPr>
        <p:spPr>
          <a:xfrm>
            <a:off x="1008122" y="2199070"/>
            <a:ext cx="825867" cy="246221"/>
          </a:xfrm>
          <a:prstGeom prst="rect">
            <a:avLst/>
          </a:prstGeom>
          <a:noFill/>
        </p:spPr>
        <p:txBody>
          <a:bodyPr wrap="none" rtlCol="0">
            <a:spAutoFit/>
          </a:bodyPr>
          <a:lstStyle/>
          <a:p>
            <a:pP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带内管理区</a:t>
            </a:r>
          </a:p>
        </p:txBody>
      </p:sp>
      <p:pic>
        <p:nvPicPr>
          <p:cNvPr id="1170" name="图片 1169">
            <a:extLst>
              <a:ext uri="{FF2B5EF4-FFF2-40B4-BE49-F238E27FC236}">
                <a16:creationId xmlns:a16="http://schemas.microsoft.com/office/drawing/2014/main" id="{FAEC4F28-13F5-2F88-0C76-587860456082}"/>
              </a:ext>
            </a:extLst>
          </p:cNvPr>
          <p:cNvPicPr>
            <a:picLocks noChangeAspect="1"/>
          </p:cNvPicPr>
          <p:nvPr>
            <p:custDataLst>
              <p:tags r:id="rId54"/>
            </p:custDataLst>
          </p:nvPr>
        </p:nvPicPr>
        <p:blipFill>
          <a:blip r:embed="rId164" cstate="screen">
            <a:extLst>
              <a:ext uri="{28A0092B-C50C-407E-A947-70E740481C1C}">
                <a14:useLocalDpi xmlns:a14="http://schemas.microsoft.com/office/drawing/2010/main"/>
              </a:ext>
            </a:extLst>
          </a:blip>
          <a:stretch>
            <a:fillRect/>
          </a:stretch>
        </p:blipFill>
        <p:spPr>
          <a:xfrm>
            <a:off x="990011" y="3138051"/>
            <a:ext cx="262723" cy="180000"/>
          </a:xfrm>
          <a:prstGeom prst="rect">
            <a:avLst/>
          </a:prstGeom>
          <a:ln>
            <a:noFill/>
          </a:ln>
        </p:spPr>
      </p:pic>
      <p:pic>
        <p:nvPicPr>
          <p:cNvPr id="1171" name="图片 1170">
            <a:extLst>
              <a:ext uri="{FF2B5EF4-FFF2-40B4-BE49-F238E27FC236}">
                <a16:creationId xmlns:a16="http://schemas.microsoft.com/office/drawing/2014/main" id="{5CBD6158-5B08-58C2-73CE-7250F18FF212}"/>
              </a:ext>
            </a:extLst>
          </p:cNvPr>
          <p:cNvPicPr>
            <a:picLocks noChangeAspect="1"/>
          </p:cNvPicPr>
          <p:nvPr>
            <p:custDataLst>
              <p:tags r:id="rId55"/>
            </p:custDataLst>
          </p:nvPr>
        </p:nvPicPr>
        <p:blipFill>
          <a:blip r:embed="rId164" cstate="screen">
            <a:extLst>
              <a:ext uri="{28A0092B-C50C-407E-A947-70E740481C1C}">
                <a14:useLocalDpi xmlns:a14="http://schemas.microsoft.com/office/drawing/2010/main"/>
              </a:ext>
            </a:extLst>
          </a:blip>
          <a:stretch>
            <a:fillRect/>
          </a:stretch>
        </p:blipFill>
        <p:spPr>
          <a:xfrm>
            <a:off x="1461984" y="3138051"/>
            <a:ext cx="262724" cy="180000"/>
          </a:xfrm>
          <a:prstGeom prst="rect">
            <a:avLst/>
          </a:prstGeom>
          <a:ln>
            <a:noFill/>
          </a:ln>
        </p:spPr>
      </p:pic>
      <p:pic>
        <p:nvPicPr>
          <p:cNvPr id="1166" name="图片 1165">
            <a:extLst>
              <a:ext uri="{FF2B5EF4-FFF2-40B4-BE49-F238E27FC236}">
                <a16:creationId xmlns:a16="http://schemas.microsoft.com/office/drawing/2014/main" id="{E519B6B4-4171-D82E-E07C-E65B57775B3F}"/>
              </a:ext>
            </a:extLst>
          </p:cNvPr>
          <p:cNvPicPr>
            <a:picLocks noChangeAspect="1"/>
          </p:cNvPicPr>
          <p:nvPr>
            <p:custDataLst>
              <p:tags r:id="rId56"/>
            </p:custDataLst>
          </p:nvPr>
        </p:nvPicPr>
        <p:blipFill>
          <a:blip r:embed="rId164" cstate="screen">
            <a:extLst>
              <a:ext uri="{28A0092B-C50C-407E-A947-70E740481C1C}">
                <a14:useLocalDpi xmlns:a14="http://schemas.microsoft.com/office/drawing/2010/main"/>
              </a:ext>
            </a:extLst>
          </a:blip>
          <a:stretch>
            <a:fillRect/>
          </a:stretch>
        </p:blipFill>
        <p:spPr>
          <a:xfrm>
            <a:off x="1230979" y="2686137"/>
            <a:ext cx="261213" cy="180000"/>
          </a:xfrm>
          <a:prstGeom prst="rect">
            <a:avLst/>
          </a:prstGeom>
          <a:ln>
            <a:noFill/>
          </a:ln>
        </p:spPr>
      </p:pic>
      <p:pic>
        <p:nvPicPr>
          <p:cNvPr id="1167" name="图片 1166">
            <a:extLst>
              <a:ext uri="{FF2B5EF4-FFF2-40B4-BE49-F238E27FC236}">
                <a16:creationId xmlns:a16="http://schemas.microsoft.com/office/drawing/2014/main" id="{56EB30A0-FB74-1207-9934-A1936781C247}"/>
              </a:ext>
            </a:extLst>
          </p:cNvPr>
          <p:cNvPicPr>
            <a:picLocks noChangeAspect="1"/>
          </p:cNvPicPr>
          <p:nvPr>
            <p:custDataLst>
              <p:tags r:id="rId57"/>
            </p:custDataLst>
          </p:nvPr>
        </p:nvPicPr>
        <p:blipFill>
          <a:blip r:embed="rId164" cstate="screen">
            <a:extLst>
              <a:ext uri="{28A0092B-C50C-407E-A947-70E740481C1C}">
                <a14:useLocalDpi xmlns:a14="http://schemas.microsoft.com/office/drawing/2010/main"/>
              </a:ext>
            </a:extLst>
          </a:blip>
          <a:stretch>
            <a:fillRect/>
          </a:stretch>
        </p:blipFill>
        <p:spPr>
          <a:xfrm>
            <a:off x="2191487" y="2686137"/>
            <a:ext cx="261213" cy="180000"/>
          </a:xfrm>
          <a:prstGeom prst="rect">
            <a:avLst/>
          </a:prstGeom>
          <a:ln>
            <a:noFill/>
          </a:ln>
        </p:spPr>
      </p:pic>
      <p:pic>
        <p:nvPicPr>
          <p:cNvPr id="1156" name="图片 1155">
            <a:extLst>
              <a:ext uri="{FF2B5EF4-FFF2-40B4-BE49-F238E27FC236}">
                <a16:creationId xmlns:a16="http://schemas.microsoft.com/office/drawing/2014/main" id="{0C09DBE5-841E-BE91-77D9-809E434BEF44}"/>
              </a:ext>
            </a:extLst>
          </p:cNvPr>
          <p:cNvPicPr>
            <a:picLocks noChangeAspect="1"/>
          </p:cNvPicPr>
          <p:nvPr>
            <p:custDataLst>
              <p:tags r:id="rId58"/>
            </p:custDataLst>
          </p:nvPr>
        </p:nvPicPr>
        <p:blipFill>
          <a:blip r:embed="rId164" cstate="screen">
            <a:extLst>
              <a:ext uri="{28A0092B-C50C-407E-A947-70E740481C1C}">
                <a14:useLocalDpi xmlns:a14="http://schemas.microsoft.com/office/drawing/2010/main"/>
              </a:ext>
            </a:extLst>
          </a:blip>
          <a:stretch>
            <a:fillRect/>
          </a:stretch>
        </p:blipFill>
        <p:spPr>
          <a:xfrm>
            <a:off x="1972092" y="3138051"/>
            <a:ext cx="262725" cy="180000"/>
          </a:xfrm>
          <a:prstGeom prst="rect">
            <a:avLst/>
          </a:prstGeom>
          <a:ln>
            <a:noFill/>
          </a:ln>
        </p:spPr>
      </p:pic>
      <p:cxnSp>
        <p:nvCxnSpPr>
          <p:cNvPr id="1160" name="直接连接符 418">
            <a:extLst>
              <a:ext uri="{FF2B5EF4-FFF2-40B4-BE49-F238E27FC236}">
                <a16:creationId xmlns:a16="http://schemas.microsoft.com/office/drawing/2014/main" id="{3B14A1E2-6F15-04CA-E172-F783885F782E}"/>
              </a:ext>
            </a:extLst>
          </p:cNvPr>
          <p:cNvCxnSpPr>
            <a:cxnSpLocks/>
            <a:stCxn id="1167" idx="2"/>
            <a:endCxn id="1156" idx="0"/>
          </p:cNvCxnSpPr>
          <p:nvPr>
            <p:custDataLst>
              <p:tags r:id="rId59"/>
            </p:custDataLst>
          </p:nvPr>
        </p:nvCxnSpPr>
        <p:spPr>
          <a:xfrm flipH="1">
            <a:off x="2103455" y="2866137"/>
            <a:ext cx="218639" cy="271914"/>
          </a:xfrm>
          <a:prstGeom prst="line">
            <a:avLst/>
          </a:prstGeom>
          <a:noFill/>
          <a:ln w="19050" cap="flat" cmpd="sng" algn="ctr">
            <a:solidFill>
              <a:srgbClr val="00B0F0"/>
            </a:solidFill>
            <a:prstDash val="solid"/>
            <a:miter lim="800000"/>
          </a:ln>
          <a:effectLst/>
        </p:spPr>
      </p:cxnSp>
      <p:cxnSp>
        <p:nvCxnSpPr>
          <p:cNvPr id="1161" name="直接连接符 419">
            <a:extLst>
              <a:ext uri="{FF2B5EF4-FFF2-40B4-BE49-F238E27FC236}">
                <a16:creationId xmlns:a16="http://schemas.microsoft.com/office/drawing/2014/main" id="{2DDDAB34-1912-8F70-2E19-08DF1C3FC731}"/>
              </a:ext>
            </a:extLst>
          </p:cNvPr>
          <p:cNvCxnSpPr>
            <a:cxnSpLocks/>
            <a:stCxn id="1166" idx="2"/>
            <a:endCxn id="1171" idx="0"/>
          </p:cNvCxnSpPr>
          <p:nvPr>
            <p:custDataLst>
              <p:tags r:id="rId60"/>
            </p:custDataLst>
          </p:nvPr>
        </p:nvCxnSpPr>
        <p:spPr>
          <a:xfrm>
            <a:off x="1361586" y="2866137"/>
            <a:ext cx="231760" cy="271914"/>
          </a:xfrm>
          <a:prstGeom prst="line">
            <a:avLst/>
          </a:prstGeom>
          <a:noFill/>
          <a:ln w="19050" cap="flat" cmpd="sng" algn="ctr">
            <a:solidFill>
              <a:srgbClr val="00B0F0"/>
            </a:solidFill>
            <a:prstDash val="solid"/>
            <a:miter lim="800000"/>
          </a:ln>
          <a:effectLst/>
        </p:spPr>
      </p:cxnSp>
      <p:cxnSp>
        <p:nvCxnSpPr>
          <p:cNvPr id="1162" name="直接连接符 420">
            <a:extLst>
              <a:ext uri="{FF2B5EF4-FFF2-40B4-BE49-F238E27FC236}">
                <a16:creationId xmlns:a16="http://schemas.microsoft.com/office/drawing/2014/main" id="{22F3EFBB-DE6F-CBC4-41A9-EC0E228A17F4}"/>
              </a:ext>
            </a:extLst>
          </p:cNvPr>
          <p:cNvCxnSpPr>
            <a:cxnSpLocks/>
            <a:stCxn id="1166" idx="2"/>
            <a:endCxn id="1170" idx="0"/>
          </p:cNvCxnSpPr>
          <p:nvPr>
            <p:custDataLst>
              <p:tags r:id="rId61"/>
            </p:custDataLst>
          </p:nvPr>
        </p:nvCxnSpPr>
        <p:spPr>
          <a:xfrm flipH="1">
            <a:off x="1121373" y="2866137"/>
            <a:ext cx="240213" cy="271914"/>
          </a:xfrm>
          <a:prstGeom prst="line">
            <a:avLst/>
          </a:prstGeom>
          <a:noFill/>
          <a:ln w="19050" cap="flat" cmpd="sng" algn="ctr">
            <a:solidFill>
              <a:srgbClr val="00B0F0"/>
            </a:solidFill>
            <a:prstDash val="solid"/>
            <a:miter lim="800000"/>
          </a:ln>
          <a:effectLst/>
        </p:spPr>
      </p:cxnSp>
      <p:sp>
        <p:nvSpPr>
          <p:cNvPr id="1165" name="文本框 1164">
            <a:extLst>
              <a:ext uri="{FF2B5EF4-FFF2-40B4-BE49-F238E27FC236}">
                <a16:creationId xmlns:a16="http://schemas.microsoft.com/office/drawing/2014/main" id="{9D8766FB-26FA-08D1-16F4-4D9BCE97CAC5}"/>
              </a:ext>
            </a:extLst>
          </p:cNvPr>
          <p:cNvSpPr txBox="1"/>
          <p:nvPr>
            <p:custDataLst>
              <p:tags r:id="rId62"/>
            </p:custDataLst>
          </p:nvPr>
        </p:nvSpPr>
        <p:spPr>
          <a:xfrm>
            <a:off x="1399034" y="2660478"/>
            <a:ext cx="896003"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rPr>
              <a:t>汇聚交换机</a:t>
            </a:r>
          </a:p>
        </p:txBody>
      </p:sp>
      <p:sp>
        <p:nvSpPr>
          <p:cNvPr id="50" name="文本框 49">
            <a:extLst>
              <a:ext uri="{FF2B5EF4-FFF2-40B4-BE49-F238E27FC236}">
                <a16:creationId xmlns:a16="http://schemas.microsoft.com/office/drawing/2014/main" id="{5A417665-C4D9-4BE8-7B45-D50E8241BCC8}"/>
              </a:ext>
            </a:extLst>
          </p:cNvPr>
          <p:cNvSpPr txBox="1"/>
          <p:nvPr>
            <p:custDataLst>
              <p:tags r:id="rId63"/>
            </p:custDataLst>
          </p:nvPr>
        </p:nvSpPr>
        <p:spPr>
          <a:xfrm>
            <a:off x="6975714" y="2051321"/>
            <a:ext cx="992778" cy="246221"/>
          </a:xfrm>
          <a:prstGeom prst="rect">
            <a:avLst/>
          </a:prstGeom>
          <a:noFill/>
        </p:spPr>
        <p:txBody>
          <a:bodyPr wrap="square" rtlCol="0">
            <a:spAutoFit/>
          </a:bodyPr>
          <a:lstStyle>
            <a:defPPr>
              <a:defRPr lang="en-US"/>
            </a:defPPr>
            <a:lvl1pPr defTabSz="913765">
              <a:defRPr sz="900" b="1">
                <a:latin typeface="微软雅黑" panose="020B0503020204020204" pitchFamily="34" charset="-122"/>
                <a:ea typeface="微软雅黑" panose="020B0503020204020204" pitchFamily="34" charset="-122"/>
                <a:cs typeface="微软雅黑" panose="020B0503020204020204" pitchFamily="34" charset="-122"/>
              </a:defRPr>
            </a:lvl1pPr>
          </a:lstStyle>
          <a:p>
            <a:pPr algn="ctr" defTabSz="913399">
              <a:defRPr/>
            </a:pPr>
            <a:r>
              <a:rPr lang="zh-CN" altLang="en-US" sz="1000" kern="0" dirty="0">
                <a:solidFill>
                  <a:srgbClr val="374153"/>
                </a:solidFill>
                <a:latin typeface="Lexend" pitchFamily="2" charset="0"/>
              </a:rPr>
              <a:t>业务</a:t>
            </a:r>
            <a:r>
              <a:rPr lang="en-US" altLang="zh-CN" sz="1000" kern="0" dirty="0">
                <a:solidFill>
                  <a:srgbClr val="374153"/>
                </a:solidFill>
                <a:latin typeface="Lexend" pitchFamily="2" charset="0"/>
              </a:rPr>
              <a:t>Spine</a:t>
            </a:r>
            <a:endParaRPr lang="zh-CN" altLang="en-US" sz="1000" kern="0" dirty="0">
              <a:solidFill>
                <a:srgbClr val="374153"/>
              </a:solidFill>
              <a:latin typeface="Lexend" pitchFamily="2" charset="0"/>
            </a:endParaRPr>
          </a:p>
        </p:txBody>
      </p:sp>
      <p:cxnSp>
        <p:nvCxnSpPr>
          <p:cNvPr id="51" name="直接连接符 268">
            <a:extLst>
              <a:ext uri="{FF2B5EF4-FFF2-40B4-BE49-F238E27FC236}">
                <a16:creationId xmlns:a16="http://schemas.microsoft.com/office/drawing/2014/main" id="{49F5DD3D-DCF1-4758-59C6-368438AF5051}"/>
              </a:ext>
            </a:extLst>
          </p:cNvPr>
          <p:cNvCxnSpPr>
            <a:cxnSpLocks/>
            <a:stCxn id="1135" idx="0"/>
            <a:endCxn id="22" idx="2"/>
          </p:cNvCxnSpPr>
          <p:nvPr>
            <p:custDataLst>
              <p:tags r:id="rId64"/>
            </p:custDataLst>
          </p:nvPr>
        </p:nvCxnSpPr>
        <p:spPr>
          <a:xfrm flipH="1" flipV="1">
            <a:off x="5066898" y="4727159"/>
            <a:ext cx="3206738" cy="53495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269">
            <a:extLst>
              <a:ext uri="{FF2B5EF4-FFF2-40B4-BE49-F238E27FC236}">
                <a16:creationId xmlns:a16="http://schemas.microsoft.com/office/drawing/2014/main" id="{14B8D6B7-8E23-C120-7032-1BAE61ED71B4}"/>
              </a:ext>
            </a:extLst>
          </p:cNvPr>
          <p:cNvCxnSpPr>
            <a:cxnSpLocks/>
            <a:stCxn id="1141" idx="0"/>
            <a:endCxn id="22" idx="2"/>
          </p:cNvCxnSpPr>
          <p:nvPr>
            <p:custDataLst>
              <p:tags r:id="rId65"/>
            </p:custDataLst>
          </p:nvPr>
        </p:nvCxnSpPr>
        <p:spPr>
          <a:xfrm flipH="1" flipV="1">
            <a:off x="5066898" y="4727159"/>
            <a:ext cx="2616134" cy="53564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6" name="文本框 1145">
            <a:extLst>
              <a:ext uri="{FF2B5EF4-FFF2-40B4-BE49-F238E27FC236}">
                <a16:creationId xmlns:a16="http://schemas.microsoft.com/office/drawing/2014/main" id="{F2BF10D5-67B2-B010-6DBF-582206CD2587}"/>
              </a:ext>
            </a:extLst>
          </p:cNvPr>
          <p:cNvSpPr txBox="1"/>
          <p:nvPr>
            <p:custDataLst>
              <p:tags r:id="rId66"/>
            </p:custDataLst>
          </p:nvPr>
        </p:nvSpPr>
        <p:spPr>
          <a:xfrm>
            <a:off x="3558985" y="3289610"/>
            <a:ext cx="908644" cy="213161"/>
          </a:xfrm>
          <a:prstGeom prst="rect">
            <a:avLst/>
          </a:prstGeom>
          <a:noFill/>
        </p:spPr>
        <p:txBody>
          <a:bodyPr wrap="square" rtlCol="0">
            <a:no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endPar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endParaRPr>
          </a:p>
        </p:txBody>
      </p:sp>
      <p:sp>
        <p:nvSpPr>
          <p:cNvPr id="1148" name="文本框 1147">
            <a:extLst>
              <a:ext uri="{FF2B5EF4-FFF2-40B4-BE49-F238E27FC236}">
                <a16:creationId xmlns:a16="http://schemas.microsoft.com/office/drawing/2014/main" id="{EDA3893B-C4BD-D2E1-35B3-A409543D056C}"/>
              </a:ext>
            </a:extLst>
          </p:cNvPr>
          <p:cNvSpPr txBox="1"/>
          <p:nvPr>
            <p:custDataLst>
              <p:tags r:id="rId67"/>
            </p:custDataLst>
          </p:nvPr>
        </p:nvSpPr>
        <p:spPr>
          <a:xfrm>
            <a:off x="3024525" y="2604026"/>
            <a:ext cx="1111805"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管理业务</a:t>
            </a:r>
            <a:r>
              <a:rPr lang="en-US" altLang="zh-CN" sz="1000" b="1" kern="0" dirty="0">
                <a:solidFill>
                  <a:srgbClr val="374153"/>
                </a:solidFill>
                <a:latin typeface="Lexend" pitchFamily="2" charset="0"/>
                <a:ea typeface="微软雅黑" panose="020B0503020204020204" pitchFamily="34" charset="-122"/>
                <a:cs typeface="微软雅黑" panose="020B0503020204020204" pitchFamily="34" charset="-122"/>
              </a:rPr>
              <a:t>Leaf</a:t>
            </a:r>
          </a:p>
        </p:txBody>
      </p:sp>
      <p:grpSp>
        <p:nvGrpSpPr>
          <p:cNvPr id="1150" name="组合 1149">
            <a:extLst>
              <a:ext uri="{FF2B5EF4-FFF2-40B4-BE49-F238E27FC236}">
                <a16:creationId xmlns:a16="http://schemas.microsoft.com/office/drawing/2014/main" id="{5D0B94AF-FB53-1E45-D3AC-2185F533BC52}"/>
              </a:ext>
            </a:extLst>
          </p:cNvPr>
          <p:cNvGrpSpPr/>
          <p:nvPr/>
        </p:nvGrpSpPr>
        <p:grpSpPr>
          <a:xfrm>
            <a:off x="3233640" y="3005803"/>
            <a:ext cx="683021" cy="175155"/>
            <a:chOff x="2774267" y="4048913"/>
            <a:chExt cx="756682" cy="216522"/>
          </a:xfrm>
        </p:grpSpPr>
        <p:pic>
          <p:nvPicPr>
            <p:cNvPr id="1152" name="图片 1151">
              <a:extLst>
                <a:ext uri="{FF2B5EF4-FFF2-40B4-BE49-F238E27FC236}">
                  <a16:creationId xmlns:a16="http://schemas.microsoft.com/office/drawing/2014/main" id="{1A75BB31-3474-3A5D-3FCC-E49F78131BE9}"/>
                </a:ext>
              </a:extLst>
            </p:cNvPr>
            <p:cNvPicPr>
              <a:picLocks noChangeAspect="1"/>
            </p:cNvPicPr>
            <p:nvPr>
              <p:custDataLst>
                <p:tags r:id="rId157"/>
              </p:custDataLst>
            </p:nvPr>
          </p:nvPicPr>
          <p:blipFill>
            <a:blip r:embed="rId164" cstate="screen">
              <a:extLst>
                <a:ext uri="{28A0092B-C50C-407E-A947-70E740481C1C}">
                  <a14:useLocalDpi xmlns:a14="http://schemas.microsoft.com/office/drawing/2010/main"/>
                </a:ext>
              </a:extLst>
            </a:blip>
            <a:stretch>
              <a:fillRect/>
            </a:stretch>
          </p:blipFill>
          <p:spPr>
            <a:xfrm>
              <a:off x="2774267" y="4048913"/>
              <a:ext cx="264294" cy="216067"/>
            </a:xfrm>
            <a:prstGeom prst="rect">
              <a:avLst/>
            </a:prstGeom>
            <a:ln>
              <a:noFill/>
            </a:ln>
          </p:spPr>
        </p:pic>
        <p:pic>
          <p:nvPicPr>
            <p:cNvPr id="1153" name="图片 1152">
              <a:extLst>
                <a:ext uri="{FF2B5EF4-FFF2-40B4-BE49-F238E27FC236}">
                  <a16:creationId xmlns:a16="http://schemas.microsoft.com/office/drawing/2014/main" id="{CA6B1C7F-77F7-297C-51C4-5694ACF02E27}"/>
                </a:ext>
              </a:extLst>
            </p:cNvPr>
            <p:cNvPicPr>
              <a:picLocks noChangeAspect="1"/>
            </p:cNvPicPr>
            <p:nvPr>
              <p:custDataLst>
                <p:tags r:id="rId158"/>
              </p:custDataLst>
            </p:nvPr>
          </p:nvPicPr>
          <p:blipFill>
            <a:blip r:embed="rId164" cstate="screen">
              <a:extLst>
                <a:ext uri="{28A0092B-C50C-407E-A947-70E740481C1C}">
                  <a14:useLocalDpi xmlns:a14="http://schemas.microsoft.com/office/drawing/2010/main"/>
                </a:ext>
              </a:extLst>
            </a:blip>
            <a:stretch>
              <a:fillRect/>
            </a:stretch>
          </p:blipFill>
          <p:spPr>
            <a:xfrm>
              <a:off x="3266653" y="4049368"/>
              <a:ext cx="264296" cy="216067"/>
            </a:xfrm>
            <a:prstGeom prst="rect">
              <a:avLst/>
            </a:prstGeom>
            <a:ln>
              <a:noFill/>
            </a:ln>
          </p:spPr>
        </p:pic>
      </p:grpSp>
      <p:cxnSp>
        <p:nvCxnSpPr>
          <p:cNvPr id="54" name="直接连接符 271">
            <a:extLst>
              <a:ext uri="{FF2B5EF4-FFF2-40B4-BE49-F238E27FC236}">
                <a16:creationId xmlns:a16="http://schemas.microsoft.com/office/drawing/2014/main" id="{9A67BCBB-54AB-2590-7F62-6092DCE58542}"/>
              </a:ext>
            </a:extLst>
          </p:cNvPr>
          <p:cNvCxnSpPr>
            <a:cxnSpLocks/>
            <a:stCxn id="1152" idx="2"/>
            <a:endCxn id="1279" idx="0"/>
          </p:cNvCxnSpPr>
          <p:nvPr>
            <p:custDataLst>
              <p:tags r:id="rId68"/>
            </p:custDataLst>
          </p:nvPr>
        </p:nvCxnSpPr>
        <p:spPr>
          <a:xfrm flipH="1">
            <a:off x="2794224" y="3180590"/>
            <a:ext cx="558699" cy="1974258"/>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272">
            <a:extLst>
              <a:ext uri="{FF2B5EF4-FFF2-40B4-BE49-F238E27FC236}">
                <a16:creationId xmlns:a16="http://schemas.microsoft.com/office/drawing/2014/main" id="{F96DB7F7-DF2E-4DD6-F09C-B3F45A8D71D2}"/>
              </a:ext>
            </a:extLst>
          </p:cNvPr>
          <p:cNvCxnSpPr>
            <a:cxnSpLocks/>
            <a:stCxn id="1153" idx="2"/>
            <a:endCxn id="1279" idx="0"/>
          </p:cNvCxnSpPr>
          <p:nvPr>
            <p:custDataLst>
              <p:tags r:id="rId69"/>
            </p:custDataLst>
          </p:nvPr>
        </p:nvCxnSpPr>
        <p:spPr>
          <a:xfrm flipH="1">
            <a:off x="2794224" y="3180958"/>
            <a:ext cx="1003154" cy="1973890"/>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文本框 55">
            <a:extLst>
              <a:ext uri="{FF2B5EF4-FFF2-40B4-BE49-F238E27FC236}">
                <a16:creationId xmlns:a16="http://schemas.microsoft.com/office/drawing/2014/main" id="{89D14DFB-B73D-7F7A-DB42-D2B72323A2D6}"/>
              </a:ext>
            </a:extLst>
          </p:cNvPr>
          <p:cNvSpPr txBox="1"/>
          <p:nvPr>
            <p:custDataLst>
              <p:tags r:id="rId70"/>
            </p:custDataLst>
          </p:nvPr>
        </p:nvSpPr>
        <p:spPr>
          <a:xfrm>
            <a:off x="4612455" y="2604026"/>
            <a:ext cx="11203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rPr>
              <a:t>计算业务</a:t>
            </a:r>
            <a:r>
              <a:rPr lang="en-US" altLang="zh-CN" sz="1000" b="1" kern="0" dirty="0">
                <a:solidFill>
                  <a:srgbClr val="374153"/>
                </a:solidFill>
                <a:latin typeface="Lexend" pitchFamily="2" charset="0"/>
                <a:ea typeface="微软雅黑" panose="020B0503020204020204" pitchFamily="34" charset="-122"/>
              </a:rPr>
              <a:t>Leaf</a:t>
            </a:r>
            <a:endParaRPr lang="zh-CN" altLang="en-US" sz="1000" b="1" kern="0" dirty="0">
              <a:solidFill>
                <a:srgbClr val="374153"/>
              </a:solidFill>
              <a:latin typeface="Lexend" pitchFamily="2" charset="0"/>
              <a:ea typeface="微软雅黑" panose="020B0503020204020204" pitchFamily="34" charset="-122"/>
            </a:endParaRPr>
          </a:p>
        </p:txBody>
      </p:sp>
      <p:sp>
        <p:nvSpPr>
          <p:cNvPr id="59" name="文本框 58">
            <a:extLst>
              <a:ext uri="{FF2B5EF4-FFF2-40B4-BE49-F238E27FC236}">
                <a16:creationId xmlns:a16="http://schemas.microsoft.com/office/drawing/2014/main" id="{33F554B9-5F89-52D5-8DCA-8906FB36FF26}"/>
              </a:ext>
            </a:extLst>
          </p:cNvPr>
          <p:cNvSpPr txBox="1"/>
          <p:nvPr>
            <p:custDataLst>
              <p:tags r:id="rId71"/>
            </p:custDataLst>
          </p:nvPr>
        </p:nvSpPr>
        <p:spPr>
          <a:xfrm>
            <a:off x="5274336" y="3278755"/>
            <a:ext cx="942231"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grpSp>
        <p:nvGrpSpPr>
          <p:cNvPr id="60" name="组合 59">
            <a:extLst>
              <a:ext uri="{FF2B5EF4-FFF2-40B4-BE49-F238E27FC236}">
                <a16:creationId xmlns:a16="http://schemas.microsoft.com/office/drawing/2014/main" id="{8EF4F8D6-D2A5-0787-1187-FD101390CDDA}"/>
              </a:ext>
            </a:extLst>
          </p:cNvPr>
          <p:cNvGrpSpPr/>
          <p:nvPr/>
        </p:nvGrpSpPr>
        <p:grpSpPr>
          <a:xfrm>
            <a:off x="4779357" y="3009049"/>
            <a:ext cx="735725" cy="181895"/>
            <a:chOff x="2767672" y="4060285"/>
            <a:chExt cx="690940" cy="223744"/>
          </a:xfrm>
        </p:grpSpPr>
        <p:pic>
          <p:nvPicPr>
            <p:cNvPr id="1144" name="图片 1143">
              <a:extLst>
                <a:ext uri="{FF2B5EF4-FFF2-40B4-BE49-F238E27FC236}">
                  <a16:creationId xmlns:a16="http://schemas.microsoft.com/office/drawing/2014/main" id="{BD171E8F-20CA-9AC6-AC7A-D7492F78C852}"/>
                </a:ext>
              </a:extLst>
            </p:cNvPr>
            <p:cNvPicPr>
              <a:picLocks noChangeAspect="1"/>
            </p:cNvPicPr>
            <p:nvPr>
              <p:custDataLst>
                <p:tags r:id="rId155"/>
              </p:custDataLst>
            </p:nvPr>
          </p:nvPicPr>
          <p:blipFill>
            <a:blip r:embed="rId164" cstate="screen">
              <a:extLst>
                <a:ext uri="{28A0092B-C50C-407E-A947-70E740481C1C}">
                  <a14:useLocalDpi xmlns:a14="http://schemas.microsoft.com/office/drawing/2010/main"/>
                </a:ext>
              </a:extLst>
            </a:blip>
            <a:stretch>
              <a:fillRect/>
            </a:stretch>
          </p:blipFill>
          <p:spPr>
            <a:xfrm>
              <a:off x="2767672" y="4062617"/>
              <a:ext cx="224986" cy="221412"/>
            </a:xfrm>
            <a:prstGeom prst="rect">
              <a:avLst/>
            </a:prstGeom>
            <a:ln>
              <a:noFill/>
            </a:ln>
          </p:spPr>
        </p:pic>
        <p:pic>
          <p:nvPicPr>
            <p:cNvPr id="1145" name="图片 1144">
              <a:extLst>
                <a:ext uri="{FF2B5EF4-FFF2-40B4-BE49-F238E27FC236}">
                  <a16:creationId xmlns:a16="http://schemas.microsoft.com/office/drawing/2014/main" id="{73908DCC-93B9-0461-C739-A1E875AA4148}"/>
                </a:ext>
              </a:extLst>
            </p:cNvPr>
            <p:cNvPicPr>
              <a:picLocks noChangeAspect="1"/>
            </p:cNvPicPr>
            <p:nvPr>
              <p:custDataLst>
                <p:tags r:id="rId156"/>
              </p:custDataLst>
            </p:nvPr>
          </p:nvPicPr>
          <p:blipFill>
            <a:blip r:embed="rId164" cstate="screen">
              <a:extLst>
                <a:ext uri="{28A0092B-C50C-407E-A947-70E740481C1C}">
                  <a14:useLocalDpi xmlns:a14="http://schemas.microsoft.com/office/drawing/2010/main"/>
                </a:ext>
              </a:extLst>
            </a:blip>
            <a:stretch>
              <a:fillRect/>
            </a:stretch>
          </p:blipFill>
          <p:spPr>
            <a:xfrm>
              <a:off x="3233625" y="4060285"/>
              <a:ext cx="224987" cy="221413"/>
            </a:xfrm>
            <a:prstGeom prst="rect">
              <a:avLst/>
            </a:prstGeom>
            <a:ln>
              <a:noFill/>
            </a:ln>
          </p:spPr>
        </p:pic>
      </p:grpSp>
      <p:cxnSp>
        <p:nvCxnSpPr>
          <p:cNvPr id="61" name="直接连接符 278">
            <a:extLst>
              <a:ext uri="{FF2B5EF4-FFF2-40B4-BE49-F238E27FC236}">
                <a16:creationId xmlns:a16="http://schemas.microsoft.com/office/drawing/2014/main" id="{0CCA2E0B-7F69-6F64-C404-7769072295F4}"/>
              </a:ext>
            </a:extLst>
          </p:cNvPr>
          <p:cNvCxnSpPr>
            <a:cxnSpLocks/>
            <a:stCxn id="1170" idx="2"/>
            <a:endCxn id="1091" idx="0"/>
          </p:cNvCxnSpPr>
          <p:nvPr>
            <p:custDataLst>
              <p:tags r:id="rId72"/>
            </p:custDataLst>
          </p:nvPr>
        </p:nvCxnSpPr>
        <p:spPr>
          <a:xfrm>
            <a:off x="1121373" y="3318051"/>
            <a:ext cx="574973" cy="1831010"/>
          </a:xfrm>
          <a:prstGeom prst="line">
            <a:avLst/>
          </a:prstGeom>
          <a:noFill/>
          <a:ln w="1905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279">
            <a:extLst>
              <a:ext uri="{FF2B5EF4-FFF2-40B4-BE49-F238E27FC236}">
                <a16:creationId xmlns:a16="http://schemas.microsoft.com/office/drawing/2014/main" id="{8C984C09-9E47-A43F-F699-FFA3C580DB19}"/>
              </a:ext>
            </a:extLst>
          </p:cNvPr>
          <p:cNvCxnSpPr>
            <a:cxnSpLocks/>
            <a:stCxn id="1171" idx="2"/>
            <a:endCxn id="1091" idx="0"/>
          </p:cNvCxnSpPr>
          <p:nvPr>
            <p:custDataLst>
              <p:tags r:id="rId73"/>
            </p:custDataLst>
          </p:nvPr>
        </p:nvCxnSpPr>
        <p:spPr>
          <a:xfrm>
            <a:off x="1593346" y="3318051"/>
            <a:ext cx="103000" cy="1831010"/>
          </a:xfrm>
          <a:prstGeom prst="line">
            <a:avLst/>
          </a:prstGeom>
          <a:noFill/>
          <a:ln w="12700">
            <a:solidFill>
              <a:sysClr val="windowText" lastClr="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矩形 62">
            <a:extLst>
              <a:ext uri="{FF2B5EF4-FFF2-40B4-BE49-F238E27FC236}">
                <a16:creationId xmlns:a16="http://schemas.microsoft.com/office/drawing/2014/main" id="{BF7A5B21-7F9C-F579-EF40-7BEBEDF5B2B3}"/>
              </a:ext>
            </a:extLst>
          </p:cNvPr>
          <p:cNvSpPr/>
          <p:nvPr>
            <p:custDataLst>
              <p:tags r:id="rId74"/>
            </p:custDataLst>
          </p:nvPr>
        </p:nvSpPr>
        <p:spPr>
          <a:xfrm>
            <a:off x="6765726" y="5100813"/>
            <a:ext cx="2988618" cy="843682"/>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30" name="直接连接符 388">
            <a:extLst>
              <a:ext uri="{FF2B5EF4-FFF2-40B4-BE49-F238E27FC236}">
                <a16:creationId xmlns:a16="http://schemas.microsoft.com/office/drawing/2014/main" id="{7E3224BB-4FCC-1F78-9E09-90DB07BBA2E1}"/>
              </a:ext>
            </a:extLst>
          </p:cNvPr>
          <p:cNvCxnSpPr>
            <a:stCxn id="1137" idx="0"/>
            <a:endCxn id="1136" idx="2"/>
          </p:cNvCxnSpPr>
          <p:nvPr>
            <p:custDataLst>
              <p:tags r:id="rId75"/>
            </p:custDataLst>
          </p:nvPr>
        </p:nvCxnSpPr>
        <p:spPr bwMode="auto">
          <a:xfrm flipV="1">
            <a:off x="7878659" y="5403642"/>
            <a:ext cx="987971"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1" name="直接连接符 389">
            <a:extLst>
              <a:ext uri="{FF2B5EF4-FFF2-40B4-BE49-F238E27FC236}">
                <a16:creationId xmlns:a16="http://schemas.microsoft.com/office/drawing/2014/main" id="{060790D0-ECAB-F6C9-0693-A6F41A830AD5}"/>
              </a:ext>
            </a:extLst>
          </p:cNvPr>
          <p:cNvCxnSpPr>
            <a:stCxn id="1138" idx="0"/>
            <a:endCxn id="1136" idx="2"/>
          </p:cNvCxnSpPr>
          <p:nvPr>
            <p:custDataLst>
              <p:tags r:id="rId76"/>
            </p:custDataLst>
          </p:nvPr>
        </p:nvCxnSpPr>
        <p:spPr bwMode="auto">
          <a:xfrm flipH="1" flipV="1">
            <a:off x="8866630" y="5403642"/>
            <a:ext cx="73848"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2" name="文本框 1131">
            <a:extLst>
              <a:ext uri="{FF2B5EF4-FFF2-40B4-BE49-F238E27FC236}">
                <a16:creationId xmlns:a16="http://schemas.microsoft.com/office/drawing/2014/main" id="{51CE660A-01B3-F702-7991-C1E61A273DEE}"/>
              </a:ext>
            </a:extLst>
          </p:cNvPr>
          <p:cNvSpPr txBox="1"/>
          <p:nvPr>
            <p:custDataLst>
              <p:tags r:id="rId77"/>
            </p:custDataLst>
          </p:nvPr>
        </p:nvSpPr>
        <p:spPr>
          <a:xfrm>
            <a:off x="6646211" y="5221750"/>
            <a:ext cx="893803"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TOR</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cxnSp>
        <p:nvCxnSpPr>
          <p:cNvPr id="1133" name="直接连接符 391">
            <a:extLst>
              <a:ext uri="{FF2B5EF4-FFF2-40B4-BE49-F238E27FC236}">
                <a16:creationId xmlns:a16="http://schemas.microsoft.com/office/drawing/2014/main" id="{83E0DFCF-F232-1950-9703-1E9D837DF9B9}"/>
              </a:ext>
            </a:extLst>
          </p:cNvPr>
          <p:cNvCxnSpPr>
            <a:stCxn id="1137" idx="0"/>
            <a:endCxn id="1135" idx="2"/>
          </p:cNvCxnSpPr>
          <p:nvPr>
            <p:custDataLst>
              <p:tags r:id="rId78"/>
            </p:custDataLst>
          </p:nvPr>
        </p:nvCxnSpPr>
        <p:spPr bwMode="auto">
          <a:xfrm flipV="1">
            <a:off x="7878659" y="5403642"/>
            <a:ext cx="394977"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 name="直接连接符 392">
            <a:extLst>
              <a:ext uri="{FF2B5EF4-FFF2-40B4-BE49-F238E27FC236}">
                <a16:creationId xmlns:a16="http://schemas.microsoft.com/office/drawing/2014/main" id="{F1A32D5C-20D8-32CB-40E4-9C66D65BAF84}"/>
              </a:ext>
            </a:extLst>
          </p:cNvPr>
          <p:cNvCxnSpPr>
            <a:stCxn id="1138" idx="0"/>
            <a:endCxn id="1135" idx="2"/>
          </p:cNvCxnSpPr>
          <p:nvPr>
            <p:custDataLst>
              <p:tags r:id="rId79"/>
            </p:custDataLst>
          </p:nvPr>
        </p:nvCxnSpPr>
        <p:spPr bwMode="auto">
          <a:xfrm flipH="1" flipV="1">
            <a:off x="8273636" y="5403642"/>
            <a:ext cx="666842"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35" name="Picture 148">
            <a:extLst>
              <a:ext uri="{FF2B5EF4-FFF2-40B4-BE49-F238E27FC236}">
                <a16:creationId xmlns:a16="http://schemas.microsoft.com/office/drawing/2014/main" id="{13C17AB3-6501-E4A8-5919-2306EE9CA02A}"/>
              </a:ext>
            </a:extLst>
          </p:cNvPr>
          <p:cNvPicPr>
            <a:picLocks noChangeAspect="1"/>
          </p:cNvPicPr>
          <p:nvPr>
            <p:custDataLst>
              <p:tags r:id="rId80"/>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028245" y="5262118"/>
            <a:ext cx="490781" cy="141524"/>
          </a:xfrm>
          <a:prstGeom prst="rect">
            <a:avLst/>
          </a:prstGeom>
          <a:noFill/>
          <a:ln w="9525">
            <a:noFill/>
            <a:miter lim="800000"/>
            <a:headEnd/>
            <a:tailEnd/>
          </a:ln>
        </p:spPr>
      </p:pic>
      <p:pic>
        <p:nvPicPr>
          <p:cNvPr id="1136" name="Picture 148">
            <a:extLst>
              <a:ext uri="{FF2B5EF4-FFF2-40B4-BE49-F238E27FC236}">
                <a16:creationId xmlns:a16="http://schemas.microsoft.com/office/drawing/2014/main" id="{89EC1000-4AF1-1F86-4986-74C0FDDB13D6}"/>
              </a:ext>
            </a:extLst>
          </p:cNvPr>
          <p:cNvPicPr>
            <a:picLocks noChangeAspect="1"/>
          </p:cNvPicPr>
          <p:nvPr>
            <p:custDataLst>
              <p:tags r:id="rId81"/>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621239" y="5262118"/>
            <a:ext cx="490781" cy="141524"/>
          </a:xfrm>
          <a:prstGeom prst="rect">
            <a:avLst/>
          </a:prstGeom>
          <a:noFill/>
          <a:ln w="9525">
            <a:noFill/>
            <a:miter lim="800000"/>
            <a:headEnd/>
            <a:tailEnd/>
          </a:ln>
        </p:spPr>
      </p:pic>
      <p:pic>
        <p:nvPicPr>
          <p:cNvPr id="1137" name="Picture 148">
            <a:extLst>
              <a:ext uri="{FF2B5EF4-FFF2-40B4-BE49-F238E27FC236}">
                <a16:creationId xmlns:a16="http://schemas.microsoft.com/office/drawing/2014/main" id="{E61E667A-55AD-C5B1-659A-1D9D2DB9B350}"/>
              </a:ext>
            </a:extLst>
          </p:cNvPr>
          <p:cNvPicPr>
            <a:picLocks noChangeAspect="1"/>
          </p:cNvPicPr>
          <p:nvPr>
            <p:custDataLst>
              <p:tags r:id="rId82"/>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7622733" y="5681311"/>
            <a:ext cx="511852" cy="147600"/>
          </a:xfrm>
          <a:prstGeom prst="rect">
            <a:avLst/>
          </a:prstGeom>
          <a:noFill/>
          <a:ln w="9525">
            <a:noFill/>
            <a:miter lim="800000"/>
            <a:headEnd/>
            <a:tailEnd/>
          </a:ln>
        </p:spPr>
      </p:pic>
      <p:pic>
        <p:nvPicPr>
          <p:cNvPr id="1138" name="Picture 148">
            <a:extLst>
              <a:ext uri="{FF2B5EF4-FFF2-40B4-BE49-F238E27FC236}">
                <a16:creationId xmlns:a16="http://schemas.microsoft.com/office/drawing/2014/main" id="{3112EAFF-4062-992A-C773-67E878396166}"/>
              </a:ext>
            </a:extLst>
          </p:cNvPr>
          <p:cNvPicPr>
            <a:picLocks noChangeAspect="1"/>
          </p:cNvPicPr>
          <p:nvPr>
            <p:custDataLst>
              <p:tags r:id="rId83"/>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8695087" y="5681310"/>
            <a:ext cx="490781" cy="141524"/>
          </a:xfrm>
          <a:prstGeom prst="rect">
            <a:avLst/>
          </a:prstGeom>
          <a:noFill/>
          <a:ln w="9525">
            <a:noFill/>
            <a:miter lim="800000"/>
            <a:headEnd/>
            <a:tailEnd/>
          </a:ln>
        </p:spPr>
      </p:pic>
      <p:sp>
        <p:nvSpPr>
          <p:cNvPr id="1139" name="文本框 1138">
            <a:extLst>
              <a:ext uri="{FF2B5EF4-FFF2-40B4-BE49-F238E27FC236}">
                <a16:creationId xmlns:a16="http://schemas.microsoft.com/office/drawing/2014/main" id="{453508A4-448B-4629-BCB5-03A9203E4722}"/>
              </a:ext>
            </a:extLst>
          </p:cNvPr>
          <p:cNvSpPr txBox="1"/>
          <p:nvPr>
            <p:custDataLst>
              <p:tags r:id="rId84"/>
            </p:custDataLst>
          </p:nvPr>
        </p:nvSpPr>
        <p:spPr>
          <a:xfrm>
            <a:off x="6720359" y="5645216"/>
            <a:ext cx="846800" cy="230832"/>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Spine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pic>
        <p:nvPicPr>
          <p:cNvPr id="1140" name="Picture 148">
            <a:extLst>
              <a:ext uri="{FF2B5EF4-FFF2-40B4-BE49-F238E27FC236}">
                <a16:creationId xmlns:a16="http://schemas.microsoft.com/office/drawing/2014/main" id="{8E793966-7BDA-D505-B508-75DB9CD282EE}"/>
              </a:ext>
            </a:extLst>
          </p:cNvPr>
          <p:cNvPicPr>
            <a:picLocks noChangeAspect="1"/>
          </p:cNvPicPr>
          <p:nvPr>
            <p:custDataLst>
              <p:tags r:id="rId85"/>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9214233" y="5262118"/>
            <a:ext cx="490781" cy="141524"/>
          </a:xfrm>
          <a:prstGeom prst="rect">
            <a:avLst/>
          </a:prstGeom>
          <a:noFill/>
          <a:ln w="9525">
            <a:noFill/>
            <a:miter lim="800000"/>
            <a:headEnd/>
            <a:tailEnd/>
          </a:ln>
        </p:spPr>
      </p:pic>
      <p:pic>
        <p:nvPicPr>
          <p:cNvPr id="1141" name="Picture 148">
            <a:extLst>
              <a:ext uri="{FF2B5EF4-FFF2-40B4-BE49-F238E27FC236}">
                <a16:creationId xmlns:a16="http://schemas.microsoft.com/office/drawing/2014/main" id="{EB3BA5D1-69E2-1E39-279B-2BB08288D01E}"/>
              </a:ext>
            </a:extLst>
          </p:cNvPr>
          <p:cNvPicPr>
            <a:picLocks noChangeAspect="1"/>
          </p:cNvPicPr>
          <p:nvPr>
            <p:custDataLst>
              <p:tags r:id="rId86"/>
            </p:custDataLst>
          </p:nvPr>
        </p:nvPicPr>
        <p:blipFill>
          <a:blip r:embed="rId166" cstate="screen">
            <a:extLst>
              <a:ext uri="{28A0092B-C50C-407E-A947-70E740481C1C}">
                <a14:useLocalDpi xmlns:a14="http://schemas.microsoft.com/office/drawing/2010/main"/>
              </a:ext>
            </a:extLst>
          </a:blip>
          <a:srcRect/>
          <a:stretch>
            <a:fillRect/>
          </a:stretch>
        </p:blipFill>
        <p:spPr bwMode="auto">
          <a:xfrm>
            <a:off x="7440032" y="5262808"/>
            <a:ext cx="486000" cy="140145"/>
          </a:xfrm>
          <a:prstGeom prst="rect">
            <a:avLst/>
          </a:prstGeom>
          <a:noFill/>
          <a:ln w="9525">
            <a:noFill/>
            <a:miter lim="800000"/>
            <a:headEnd/>
            <a:tailEnd/>
          </a:ln>
        </p:spPr>
      </p:pic>
      <p:cxnSp>
        <p:nvCxnSpPr>
          <p:cNvPr id="1142" name="直接连接符 400">
            <a:extLst>
              <a:ext uri="{FF2B5EF4-FFF2-40B4-BE49-F238E27FC236}">
                <a16:creationId xmlns:a16="http://schemas.microsoft.com/office/drawing/2014/main" id="{9D0DC4D4-5B82-70CE-472B-EDCA0533FEDD}"/>
              </a:ext>
            </a:extLst>
          </p:cNvPr>
          <p:cNvCxnSpPr>
            <a:stCxn id="1138" idx="0"/>
            <a:endCxn id="1140" idx="2"/>
          </p:cNvCxnSpPr>
          <p:nvPr>
            <p:custDataLst>
              <p:tags r:id="rId87"/>
            </p:custDataLst>
          </p:nvPr>
        </p:nvCxnSpPr>
        <p:spPr bwMode="auto">
          <a:xfrm flipV="1">
            <a:off x="8940478" y="5403642"/>
            <a:ext cx="519146" cy="27766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3" name="直接连接符 401">
            <a:extLst>
              <a:ext uri="{FF2B5EF4-FFF2-40B4-BE49-F238E27FC236}">
                <a16:creationId xmlns:a16="http://schemas.microsoft.com/office/drawing/2014/main" id="{10453932-489C-7B8A-CCE3-83BD089A2470}"/>
              </a:ext>
            </a:extLst>
          </p:cNvPr>
          <p:cNvCxnSpPr>
            <a:stCxn id="1137" idx="0"/>
            <a:endCxn id="1141" idx="2"/>
          </p:cNvCxnSpPr>
          <p:nvPr>
            <p:custDataLst>
              <p:tags r:id="rId88"/>
            </p:custDataLst>
          </p:nvPr>
        </p:nvCxnSpPr>
        <p:spPr bwMode="auto">
          <a:xfrm flipH="1" flipV="1">
            <a:off x="7683032" y="5402953"/>
            <a:ext cx="195627" cy="278358"/>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 name="直接连接符 282">
            <a:extLst>
              <a:ext uri="{FF2B5EF4-FFF2-40B4-BE49-F238E27FC236}">
                <a16:creationId xmlns:a16="http://schemas.microsoft.com/office/drawing/2014/main" id="{8505C1A5-50DE-87E8-C6BD-15032DE00F90}"/>
              </a:ext>
            </a:extLst>
          </p:cNvPr>
          <p:cNvCxnSpPr>
            <a:cxnSpLocks/>
            <a:stCxn id="1128" idx="2"/>
            <a:endCxn id="1090" idx="0"/>
          </p:cNvCxnSpPr>
          <p:nvPr>
            <p:custDataLst>
              <p:tags r:id="rId89"/>
            </p:custDataLst>
          </p:nvPr>
        </p:nvCxnSpPr>
        <p:spPr>
          <a:xfrm>
            <a:off x="8127504" y="3180532"/>
            <a:ext cx="1021123" cy="768436"/>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8" name="矩形 1027">
            <a:extLst>
              <a:ext uri="{FF2B5EF4-FFF2-40B4-BE49-F238E27FC236}">
                <a16:creationId xmlns:a16="http://schemas.microsoft.com/office/drawing/2014/main" id="{F00613DE-5C2A-756B-3AA8-78B52014CC93}"/>
              </a:ext>
            </a:extLst>
          </p:cNvPr>
          <p:cNvSpPr/>
          <p:nvPr>
            <p:custDataLst>
              <p:tags r:id="rId90"/>
            </p:custDataLst>
          </p:nvPr>
        </p:nvSpPr>
        <p:spPr>
          <a:xfrm>
            <a:off x="7804135" y="2905259"/>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030" name="文本框 1029">
            <a:extLst>
              <a:ext uri="{FF2B5EF4-FFF2-40B4-BE49-F238E27FC236}">
                <a16:creationId xmlns:a16="http://schemas.microsoft.com/office/drawing/2014/main" id="{7EB41B50-C645-CCF9-AC40-32999B4156B7}"/>
              </a:ext>
            </a:extLst>
          </p:cNvPr>
          <p:cNvSpPr txBox="1"/>
          <p:nvPr>
            <p:custDataLst>
              <p:tags r:id="rId91"/>
            </p:custDataLst>
          </p:nvPr>
        </p:nvSpPr>
        <p:spPr>
          <a:xfrm>
            <a:off x="8573621" y="3294220"/>
            <a:ext cx="942231"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25G </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grpSp>
        <p:nvGrpSpPr>
          <p:cNvPr id="1031" name="组合 1030">
            <a:extLst>
              <a:ext uri="{FF2B5EF4-FFF2-40B4-BE49-F238E27FC236}">
                <a16:creationId xmlns:a16="http://schemas.microsoft.com/office/drawing/2014/main" id="{8E39DFD3-3015-B4CB-526B-4A08A47F713A}"/>
              </a:ext>
            </a:extLst>
          </p:cNvPr>
          <p:cNvGrpSpPr/>
          <p:nvPr/>
        </p:nvGrpSpPr>
        <p:grpSpPr>
          <a:xfrm>
            <a:off x="8005356" y="3000532"/>
            <a:ext cx="659480" cy="185697"/>
            <a:chOff x="2734649" y="4050404"/>
            <a:chExt cx="735683" cy="229846"/>
          </a:xfrm>
        </p:grpSpPr>
        <p:pic>
          <p:nvPicPr>
            <p:cNvPr id="1128" name="图片 1127">
              <a:extLst>
                <a:ext uri="{FF2B5EF4-FFF2-40B4-BE49-F238E27FC236}">
                  <a16:creationId xmlns:a16="http://schemas.microsoft.com/office/drawing/2014/main" id="{E833C78C-599A-5ADD-F276-BD634C483568}"/>
                </a:ext>
              </a:extLst>
            </p:cNvPr>
            <p:cNvPicPr>
              <a:picLocks noChangeAspect="1"/>
            </p:cNvPicPr>
            <p:nvPr>
              <p:custDataLst>
                <p:tags r:id="rId153"/>
              </p:custDataLst>
            </p:nvPr>
          </p:nvPicPr>
          <p:blipFill>
            <a:blip r:embed="rId164" cstate="screen">
              <a:extLst>
                <a:ext uri="{28A0092B-C50C-407E-A947-70E740481C1C}">
                  <a14:useLocalDpi xmlns:a14="http://schemas.microsoft.com/office/drawing/2010/main"/>
                </a:ext>
              </a:extLst>
            </a:blip>
            <a:stretch>
              <a:fillRect/>
            </a:stretch>
          </p:blipFill>
          <p:spPr>
            <a:xfrm>
              <a:off x="2734649" y="4050404"/>
              <a:ext cx="272524" cy="222795"/>
            </a:xfrm>
            <a:prstGeom prst="rect">
              <a:avLst/>
            </a:prstGeom>
            <a:ln>
              <a:noFill/>
            </a:ln>
          </p:spPr>
        </p:pic>
        <p:pic>
          <p:nvPicPr>
            <p:cNvPr id="1129" name="图片 1128">
              <a:extLst>
                <a:ext uri="{FF2B5EF4-FFF2-40B4-BE49-F238E27FC236}">
                  <a16:creationId xmlns:a16="http://schemas.microsoft.com/office/drawing/2014/main" id="{B97301AE-773F-DCB3-D54B-849B63150CD3}"/>
                </a:ext>
              </a:extLst>
            </p:cNvPr>
            <p:cNvPicPr>
              <a:picLocks noChangeAspect="1"/>
            </p:cNvPicPr>
            <p:nvPr>
              <p:custDataLst>
                <p:tags r:id="rId154"/>
              </p:custDataLst>
            </p:nvPr>
          </p:nvPicPr>
          <p:blipFill>
            <a:blip r:embed="rId164" cstate="screen">
              <a:extLst>
                <a:ext uri="{28A0092B-C50C-407E-A947-70E740481C1C}">
                  <a14:useLocalDpi xmlns:a14="http://schemas.microsoft.com/office/drawing/2010/main"/>
                </a:ext>
              </a:extLst>
            </a:blip>
            <a:stretch>
              <a:fillRect/>
            </a:stretch>
          </p:blipFill>
          <p:spPr>
            <a:xfrm>
              <a:off x="3197807" y="4057455"/>
              <a:ext cx="272525" cy="222795"/>
            </a:xfrm>
            <a:prstGeom prst="rect">
              <a:avLst/>
            </a:prstGeom>
            <a:ln>
              <a:noFill/>
            </a:ln>
          </p:spPr>
        </p:pic>
      </p:grpSp>
      <p:cxnSp>
        <p:nvCxnSpPr>
          <p:cNvPr id="1032" name="直接连接符 288">
            <a:extLst>
              <a:ext uri="{FF2B5EF4-FFF2-40B4-BE49-F238E27FC236}">
                <a16:creationId xmlns:a16="http://schemas.microsoft.com/office/drawing/2014/main" id="{05D760A2-CDBE-F2A1-946F-59DDD1148B86}"/>
              </a:ext>
            </a:extLst>
          </p:cNvPr>
          <p:cNvCxnSpPr>
            <a:cxnSpLocks/>
            <a:stCxn id="48" idx="2"/>
            <a:endCxn id="1128" idx="0"/>
          </p:cNvCxnSpPr>
          <p:nvPr>
            <p:custDataLst>
              <p:tags r:id="rId92"/>
            </p:custDataLst>
          </p:nvPr>
        </p:nvCxnSpPr>
        <p:spPr>
          <a:xfrm>
            <a:off x="6125163" y="2228644"/>
            <a:ext cx="2002341" cy="771888"/>
          </a:xfrm>
          <a:prstGeom prst="line">
            <a:avLst/>
          </a:prstGeom>
          <a:noFill/>
          <a:ln w="19050" cap="flat" cmpd="sng" algn="ctr">
            <a:solidFill>
              <a:srgbClr val="FF0000"/>
            </a:solidFill>
            <a:prstDash val="solid"/>
            <a:miter lim="800000"/>
          </a:ln>
          <a:effectLst/>
        </p:spPr>
      </p:cxnSp>
      <p:cxnSp>
        <p:nvCxnSpPr>
          <p:cNvPr id="1033" name="直接连接符 289">
            <a:extLst>
              <a:ext uri="{FF2B5EF4-FFF2-40B4-BE49-F238E27FC236}">
                <a16:creationId xmlns:a16="http://schemas.microsoft.com/office/drawing/2014/main" id="{96BAA3DC-BAF3-8C5B-23D7-56A62C7339C4}"/>
              </a:ext>
            </a:extLst>
          </p:cNvPr>
          <p:cNvCxnSpPr>
            <a:cxnSpLocks/>
            <a:stCxn id="47" idx="2"/>
            <a:endCxn id="1129" idx="0"/>
          </p:cNvCxnSpPr>
          <p:nvPr>
            <p:custDataLst>
              <p:tags r:id="rId93"/>
            </p:custDataLst>
          </p:nvPr>
        </p:nvCxnSpPr>
        <p:spPr>
          <a:xfrm>
            <a:off x="6814748" y="2228644"/>
            <a:ext cx="1727940" cy="777585"/>
          </a:xfrm>
          <a:prstGeom prst="line">
            <a:avLst/>
          </a:prstGeom>
          <a:noFill/>
          <a:ln w="19050" cap="flat" cmpd="sng" algn="ctr">
            <a:solidFill>
              <a:srgbClr val="FF0000"/>
            </a:solidFill>
            <a:prstDash val="solid"/>
            <a:miter lim="800000"/>
          </a:ln>
          <a:effectLst/>
        </p:spPr>
      </p:cxnSp>
      <p:cxnSp>
        <p:nvCxnSpPr>
          <p:cNvPr id="1034" name="直接连接符 290">
            <a:extLst>
              <a:ext uri="{FF2B5EF4-FFF2-40B4-BE49-F238E27FC236}">
                <a16:creationId xmlns:a16="http://schemas.microsoft.com/office/drawing/2014/main" id="{F4AD7158-FA3A-550D-7011-A66BBC96B709}"/>
              </a:ext>
            </a:extLst>
          </p:cNvPr>
          <p:cNvCxnSpPr>
            <a:cxnSpLocks/>
            <a:stCxn id="48" idx="2"/>
            <a:endCxn id="1129" idx="0"/>
          </p:cNvCxnSpPr>
          <p:nvPr>
            <p:custDataLst>
              <p:tags r:id="rId94"/>
            </p:custDataLst>
          </p:nvPr>
        </p:nvCxnSpPr>
        <p:spPr>
          <a:xfrm>
            <a:off x="6125163" y="2228644"/>
            <a:ext cx="2417525" cy="777585"/>
          </a:xfrm>
          <a:prstGeom prst="line">
            <a:avLst/>
          </a:prstGeom>
          <a:noFill/>
          <a:ln w="19050" cap="flat" cmpd="sng" algn="ctr">
            <a:solidFill>
              <a:srgbClr val="FF0000"/>
            </a:solidFill>
            <a:prstDash val="solid"/>
            <a:miter lim="800000"/>
          </a:ln>
          <a:effectLst/>
        </p:spPr>
      </p:cxnSp>
      <p:cxnSp>
        <p:nvCxnSpPr>
          <p:cNvPr id="1035" name="直接连接符 291">
            <a:extLst>
              <a:ext uri="{FF2B5EF4-FFF2-40B4-BE49-F238E27FC236}">
                <a16:creationId xmlns:a16="http://schemas.microsoft.com/office/drawing/2014/main" id="{276F7922-0CC9-0379-3A8D-69B21A0351CE}"/>
              </a:ext>
            </a:extLst>
          </p:cNvPr>
          <p:cNvCxnSpPr>
            <a:cxnSpLocks/>
            <a:stCxn id="47" idx="2"/>
            <a:endCxn id="1128" idx="0"/>
          </p:cNvCxnSpPr>
          <p:nvPr>
            <p:custDataLst>
              <p:tags r:id="rId95"/>
            </p:custDataLst>
          </p:nvPr>
        </p:nvCxnSpPr>
        <p:spPr>
          <a:xfrm>
            <a:off x="6814748" y="2228644"/>
            <a:ext cx="1312756" cy="771888"/>
          </a:xfrm>
          <a:prstGeom prst="line">
            <a:avLst/>
          </a:prstGeom>
          <a:noFill/>
          <a:ln w="19050" cap="flat" cmpd="sng" algn="ctr">
            <a:solidFill>
              <a:srgbClr val="FF0000"/>
            </a:solidFill>
            <a:prstDash val="solid"/>
            <a:miter lim="800000"/>
          </a:ln>
          <a:effectLst/>
        </p:spPr>
      </p:cxnSp>
      <p:sp>
        <p:nvSpPr>
          <p:cNvPr id="1036" name="矩形 1035">
            <a:extLst>
              <a:ext uri="{FF2B5EF4-FFF2-40B4-BE49-F238E27FC236}">
                <a16:creationId xmlns:a16="http://schemas.microsoft.com/office/drawing/2014/main" id="{ABC40CD7-B3A6-DEC7-4E23-E9F16AC9CE61}"/>
              </a:ext>
            </a:extLst>
          </p:cNvPr>
          <p:cNvSpPr/>
          <p:nvPr/>
        </p:nvSpPr>
        <p:spPr>
          <a:xfrm>
            <a:off x="5084059" y="3803609"/>
            <a:ext cx="175916" cy="91510"/>
          </a:xfrm>
          <a:prstGeom prst="rect">
            <a:avLst/>
          </a:prstGeom>
          <a:solidFill>
            <a:srgbClr val="00B0F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kern="0">
              <a:solidFill>
                <a:srgbClr val="374153"/>
              </a:solidFill>
              <a:latin typeface="Lexend" pitchFamily="2" charset="0"/>
              <a:ea typeface="微软雅黑" panose="020B0503020204020204" pitchFamily="34" charset="-122"/>
            </a:endParaRPr>
          </a:p>
        </p:txBody>
      </p:sp>
      <p:cxnSp>
        <p:nvCxnSpPr>
          <p:cNvPr id="1038" name="直接连接符 294">
            <a:extLst>
              <a:ext uri="{FF2B5EF4-FFF2-40B4-BE49-F238E27FC236}">
                <a16:creationId xmlns:a16="http://schemas.microsoft.com/office/drawing/2014/main" id="{B429E7E3-0938-988E-28E5-6E738E23999C}"/>
              </a:ext>
            </a:extLst>
          </p:cNvPr>
          <p:cNvCxnSpPr>
            <a:cxnSpLocks/>
            <a:stCxn id="1129" idx="2"/>
            <a:endCxn id="1090" idx="0"/>
          </p:cNvCxnSpPr>
          <p:nvPr>
            <p:custDataLst>
              <p:tags r:id="rId96"/>
            </p:custDataLst>
          </p:nvPr>
        </p:nvCxnSpPr>
        <p:spPr>
          <a:xfrm>
            <a:off x="8542688" y="3186229"/>
            <a:ext cx="605939" cy="762739"/>
          </a:xfrm>
          <a:prstGeom prst="line">
            <a:avLst/>
          </a:prstGeom>
          <a:noFill/>
          <a:ln w="19050" cap="flat" cmpd="sng" algn="ctr">
            <a:solidFill>
              <a:srgbClr val="F4A100"/>
            </a:solidFill>
            <a:prstDash val="solid"/>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9" name="矩形 1038">
            <a:extLst>
              <a:ext uri="{FF2B5EF4-FFF2-40B4-BE49-F238E27FC236}">
                <a16:creationId xmlns:a16="http://schemas.microsoft.com/office/drawing/2014/main" id="{2D784128-7DA0-0676-9F44-A31F2CC04B84}"/>
              </a:ext>
            </a:extLst>
          </p:cNvPr>
          <p:cNvSpPr/>
          <p:nvPr/>
        </p:nvSpPr>
        <p:spPr>
          <a:xfrm>
            <a:off x="906757" y="3578896"/>
            <a:ext cx="9064191" cy="259765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1799" kern="0">
              <a:solidFill>
                <a:srgbClr val="374153"/>
              </a:solidFill>
              <a:latin typeface="Lexend" pitchFamily="2" charset="0"/>
              <a:ea typeface="微软雅黑" panose="020B0503020204020204" pitchFamily="34" charset="-122"/>
            </a:endParaRPr>
          </a:p>
        </p:txBody>
      </p:sp>
      <p:sp>
        <p:nvSpPr>
          <p:cNvPr id="1040" name="文本框 1039">
            <a:extLst>
              <a:ext uri="{FF2B5EF4-FFF2-40B4-BE49-F238E27FC236}">
                <a16:creationId xmlns:a16="http://schemas.microsoft.com/office/drawing/2014/main" id="{C3440456-8F48-6BAA-CDAA-9CB9C78D96A8}"/>
              </a:ext>
            </a:extLst>
          </p:cNvPr>
          <p:cNvSpPr txBox="1"/>
          <p:nvPr>
            <p:custDataLst>
              <p:tags r:id="rId97"/>
            </p:custDataLst>
          </p:nvPr>
        </p:nvSpPr>
        <p:spPr>
          <a:xfrm>
            <a:off x="7761867" y="5934623"/>
            <a:ext cx="1331614"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100G RoCE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pic>
        <p:nvPicPr>
          <p:cNvPr id="1041" name="Picture 5">
            <a:extLst>
              <a:ext uri="{FF2B5EF4-FFF2-40B4-BE49-F238E27FC236}">
                <a16:creationId xmlns:a16="http://schemas.microsoft.com/office/drawing/2014/main" id="{318478FC-E8A9-D6AD-992C-FC601713898D}"/>
              </a:ext>
            </a:extLst>
          </p:cNvPr>
          <p:cNvPicPr>
            <a:picLocks noChangeAspect="1" noChangeArrowheads="1"/>
          </p:cNvPicPr>
          <p:nvPr>
            <p:custDataLst>
              <p:tags r:id="rId98"/>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3984059"/>
            <a:ext cx="597845" cy="119260"/>
          </a:xfrm>
          <a:prstGeom prst="rect">
            <a:avLst/>
          </a:prstGeom>
          <a:noFill/>
          <a:ln w="9525">
            <a:noFill/>
            <a:miter lim="800000"/>
            <a:headEnd/>
            <a:tailEnd/>
          </a:ln>
        </p:spPr>
      </p:pic>
      <p:pic>
        <p:nvPicPr>
          <p:cNvPr id="1042" name="Picture 5">
            <a:extLst>
              <a:ext uri="{FF2B5EF4-FFF2-40B4-BE49-F238E27FC236}">
                <a16:creationId xmlns:a16="http://schemas.microsoft.com/office/drawing/2014/main" id="{0B5373A0-77A9-8F64-B339-14BB02ED5C47}"/>
              </a:ext>
            </a:extLst>
          </p:cNvPr>
          <p:cNvPicPr>
            <a:picLocks noChangeAspect="1" noChangeArrowheads="1"/>
          </p:cNvPicPr>
          <p:nvPr>
            <p:custDataLst>
              <p:tags r:id="rId99"/>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4220631"/>
            <a:ext cx="597845" cy="119260"/>
          </a:xfrm>
          <a:prstGeom prst="rect">
            <a:avLst/>
          </a:prstGeom>
          <a:noFill/>
          <a:ln w="9525">
            <a:noFill/>
            <a:miter lim="800000"/>
            <a:headEnd/>
            <a:tailEnd/>
          </a:ln>
        </p:spPr>
      </p:pic>
      <p:pic>
        <p:nvPicPr>
          <p:cNvPr id="1043" name="Picture 5">
            <a:extLst>
              <a:ext uri="{FF2B5EF4-FFF2-40B4-BE49-F238E27FC236}">
                <a16:creationId xmlns:a16="http://schemas.microsoft.com/office/drawing/2014/main" id="{5A64537C-F2E2-AD1D-1200-AC13513F63D5}"/>
              </a:ext>
            </a:extLst>
          </p:cNvPr>
          <p:cNvPicPr>
            <a:picLocks noChangeAspect="1" noChangeArrowheads="1"/>
          </p:cNvPicPr>
          <p:nvPr>
            <p:custDataLst>
              <p:tags r:id="rId100"/>
            </p:custDataLst>
          </p:nvPr>
        </p:nvPicPr>
        <p:blipFill>
          <a:blip r:embed="rId162" cstate="screen">
            <a:extLst>
              <a:ext uri="{28A0092B-C50C-407E-A947-70E740481C1C}">
                <a14:useLocalDpi xmlns:a14="http://schemas.microsoft.com/office/drawing/2010/main"/>
              </a:ext>
            </a:extLst>
          </a:blip>
          <a:srcRect/>
          <a:stretch>
            <a:fillRect/>
          </a:stretch>
        </p:blipFill>
        <p:spPr bwMode="auto">
          <a:xfrm>
            <a:off x="3844992" y="4468695"/>
            <a:ext cx="597845" cy="119260"/>
          </a:xfrm>
          <a:prstGeom prst="rect">
            <a:avLst/>
          </a:prstGeom>
          <a:noFill/>
          <a:ln w="9525">
            <a:noFill/>
            <a:miter lim="800000"/>
            <a:headEnd/>
            <a:tailEnd/>
          </a:ln>
        </p:spPr>
      </p:pic>
      <p:sp>
        <p:nvSpPr>
          <p:cNvPr id="1044" name="文本框 1043">
            <a:extLst>
              <a:ext uri="{FF2B5EF4-FFF2-40B4-BE49-F238E27FC236}">
                <a16:creationId xmlns:a16="http://schemas.microsoft.com/office/drawing/2014/main" id="{12F0CD00-A757-DB83-903F-82BE6E9A6F47}"/>
              </a:ext>
            </a:extLst>
          </p:cNvPr>
          <p:cNvSpPr txBox="1"/>
          <p:nvPr>
            <p:custDataLst>
              <p:tags r:id="rId101"/>
            </p:custDataLst>
          </p:nvPr>
        </p:nvSpPr>
        <p:spPr>
          <a:xfrm>
            <a:off x="4387186" y="4190418"/>
            <a:ext cx="1282431" cy="230832"/>
          </a:xfrm>
          <a:prstGeom prst="rect">
            <a:avLst/>
          </a:prstGeom>
          <a:noFill/>
        </p:spPr>
        <p:txBody>
          <a:bodyPr wrap="square" rtlCol="0">
            <a:spAutoFit/>
          </a:bodyPr>
          <a:lstStyle/>
          <a:p>
            <a:pPr algn="ctr" defTabSz="913399">
              <a:defRPr/>
            </a:pP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训练</a:t>
            </a: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推理服务器</a:t>
            </a:r>
          </a:p>
        </p:txBody>
      </p:sp>
      <p:cxnSp>
        <p:nvCxnSpPr>
          <p:cNvPr id="1045" name="直接连接符 301">
            <a:extLst>
              <a:ext uri="{FF2B5EF4-FFF2-40B4-BE49-F238E27FC236}">
                <a16:creationId xmlns:a16="http://schemas.microsoft.com/office/drawing/2014/main" id="{23C0CCD5-D377-E938-3BE1-166DD1B70A53}"/>
              </a:ext>
            </a:extLst>
          </p:cNvPr>
          <p:cNvCxnSpPr>
            <a:stCxn id="1103" idx="0"/>
          </p:cNvCxnSpPr>
          <p:nvPr>
            <p:custDataLst>
              <p:tags r:id="rId102"/>
            </p:custDataLst>
          </p:nvPr>
        </p:nvCxnSpPr>
        <p:spPr bwMode="auto">
          <a:xfrm flipH="1" flipV="1">
            <a:off x="4151975" y="4590020"/>
            <a:ext cx="19542" cy="679153"/>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6" name="直接连接符 302">
            <a:extLst>
              <a:ext uri="{FF2B5EF4-FFF2-40B4-BE49-F238E27FC236}">
                <a16:creationId xmlns:a16="http://schemas.microsoft.com/office/drawing/2014/main" id="{4141CB02-2626-6AEA-90B7-48DF1CFD3EFA}"/>
              </a:ext>
            </a:extLst>
          </p:cNvPr>
          <p:cNvCxnSpPr>
            <a:stCxn id="1104" idx="0"/>
            <a:endCxn id="1043" idx="2"/>
          </p:cNvCxnSpPr>
          <p:nvPr>
            <p:custDataLst>
              <p:tags r:id="rId103"/>
            </p:custDataLst>
          </p:nvPr>
        </p:nvCxnSpPr>
        <p:spPr bwMode="auto">
          <a:xfrm flipH="1" flipV="1">
            <a:off x="4143915" y="4587955"/>
            <a:ext cx="1760295" cy="667622"/>
          </a:xfrm>
          <a:prstGeom prst="line">
            <a:avLst/>
          </a:prstGeom>
          <a:noFill/>
          <a:ln w="28575" cmpd="sng">
            <a:solidFill>
              <a:srgbClr val="0070C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7" name="直接连接符 303">
            <a:extLst>
              <a:ext uri="{FF2B5EF4-FFF2-40B4-BE49-F238E27FC236}">
                <a16:creationId xmlns:a16="http://schemas.microsoft.com/office/drawing/2014/main" id="{85587CA2-5745-CE9F-AC41-FA50682A709F}"/>
              </a:ext>
            </a:extLst>
          </p:cNvPr>
          <p:cNvCxnSpPr>
            <a:stCxn id="1138" idx="0"/>
            <a:endCxn id="1141" idx="2"/>
          </p:cNvCxnSpPr>
          <p:nvPr>
            <p:custDataLst>
              <p:tags r:id="rId104"/>
            </p:custDataLst>
          </p:nvPr>
        </p:nvCxnSpPr>
        <p:spPr bwMode="auto">
          <a:xfrm flipH="1" flipV="1">
            <a:off x="7683032" y="5402953"/>
            <a:ext cx="1257446" cy="278357"/>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8" name="直接连接符 304">
            <a:extLst>
              <a:ext uri="{FF2B5EF4-FFF2-40B4-BE49-F238E27FC236}">
                <a16:creationId xmlns:a16="http://schemas.microsoft.com/office/drawing/2014/main" id="{E51303FC-A44F-5FA8-E32F-D4A2B3E2EA41}"/>
              </a:ext>
            </a:extLst>
          </p:cNvPr>
          <p:cNvCxnSpPr>
            <a:stCxn id="1137" idx="0"/>
            <a:endCxn id="1140" idx="2"/>
          </p:cNvCxnSpPr>
          <p:nvPr>
            <p:custDataLst>
              <p:tags r:id="rId105"/>
            </p:custDataLst>
          </p:nvPr>
        </p:nvCxnSpPr>
        <p:spPr bwMode="auto">
          <a:xfrm flipV="1">
            <a:off x="7878659" y="5403642"/>
            <a:ext cx="1580965" cy="27766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9" name="文本框 1048">
            <a:extLst>
              <a:ext uri="{FF2B5EF4-FFF2-40B4-BE49-F238E27FC236}">
                <a16:creationId xmlns:a16="http://schemas.microsoft.com/office/drawing/2014/main" id="{577A49AC-49A3-86B5-FCA8-E364265331A4}"/>
              </a:ext>
            </a:extLst>
          </p:cNvPr>
          <p:cNvSpPr txBox="1"/>
          <p:nvPr/>
        </p:nvSpPr>
        <p:spPr>
          <a:xfrm>
            <a:off x="1695722" y="6253417"/>
            <a:ext cx="1080000" cy="215444"/>
          </a:xfrm>
          <a:prstGeom prst="rect">
            <a:avLst/>
          </a:prstGeom>
          <a:solidFill>
            <a:srgbClr val="FFFF00"/>
          </a:solidFill>
        </p:spPr>
        <p:txBody>
          <a:bodyPr wrap="none" lIns="0" tIns="0" rIns="0" bIns="0" rtlCol="0">
            <a:spAutoFit/>
          </a:bodyPr>
          <a:lstStyle/>
          <a:p>
            <a:pPr algn="ctr" defTabSz="914034">
              <a:defRPr/>
            </a:pPr>
            <a:r>
              <a:rPr kumimoji="1" lang="zh-CN" altLang="en-US" sz="1400" b="1" kern="0" dirty="0">
                <a:solidFill>
                  <a:srgbClr val="374153"/>
                </a:solidFill>
                <a:latin typeface="Lexend" pitchFamily="2" charset="0"/>
                <a:ea typeface="微软雅黑" panose="020B0503020204020204" pitchFamily="34" charset="-122"/>
              </a:rPr>
              <a:t>管理面</a:t>
            </a:r>
          </a:p>
        </p:txBody>
      </p:sp>
      <p:sp>
        <p:nvSpPr>
          <p:cNvPr id="1097" name="矩形 1096">
            <a:extLst>
              <a:ext uri="{FF2B5EF4-FFF2-40B4-BE49-F238E27FC236}">
                <a16:creationId xmlns:a16="http://schemas.microsoft.com/office/drawing/2014/main" id="{3A8A2589-733A-F50A-A75D-2A7F1BDB76B2}"/>
              </a:ext>
            </a:extLst>
          </p:cNvPr>
          <p:cNvSpPr/>
          <p:nvPr>
            <p:custDataLst>
              <p:tags r:id="rId106"/>
            </p:custDataLst>
          </p:nvPr>
        </p:nvSpPr>
        <p:spPr>
          <a:xfrm>
            <a:off x="3656832" y="5108368"/>
            <a:ext cx="2823786" cy="843682"/>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098" name="直接连接符 354">
            <a:extLst>
              <a:ext uri="{FF2B5EF4-FFF2-40B4-BE49-F238E27FC236}">
                <a16:creationId xmlns:a16="http://schemas.microsoft.com/office/drawing/2014/main" id="{15B8FFA2-16DF-F43F-2997-7746505C1C46}"/>
              </a:ext>
            </a:extLst>
          </p:cNvPr>
          <p:cNvCxnSpPr>
            <a:stCxn id="1105" idx="0"/>
            <a:endCxn id="1104" idx="2"/>
          </p:cNvCxnSpPr>
          <p:nvPr>
            <p:custDataLst>
              <p:tags r:id="rId107"/>
            </p:custDataLst>
          </p:nvPr>
        </p:nvCxnSpPr>
        <p:spPr bwMode="auto">
          <a:xfrm flipV="1">
            <a:off x="4371874" y="5374485"/>
            <a:ext cx="1532336" cy="347394"/>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9" name="直接连接符 355">
            <a:extLst>
              <a:ext uri="{FF2B5EF4-FFF2-40B4-BE49-F238E27FC236}">
                <a16:creationId xmlns:a16="http://schemas.microsoft.com/office/drawing/2014/main" id="{9DA18A13-A135-52C0-67BB-28982399803F}"/>
              </a:ext>
            </a:extLst>
          </p:cNvPr>
          <p:cNvCxnSpPr>
            <a:stCxn id="1106" idx="0"/>
            <a:endCxn id="1104" idx="2"/>
          </p:cNvCxnSpPr>
          <p:nvPr>
            <p:custDataLst>
              <p:tags r:id="rId108"/>
            </p:custDataLst>
          </p:nvPr>
        </p:nvCxnSpPr>
        <p:spPr bwMode="auto">
          <a:xfrm flipV="1">
            <a:off x="5749620" y="5374485"/>
            <a:ext cx="154590" cy="342867"/>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00" name="文本框 1099">
            <a:extLst>
              <a:ext uri="{FF2B5EF4-FFF2-40B4-BE49-F238E27FC236}">
                <a16:creationId xmlns:a16="http://schemas.microsoft.com/office/drawing/2014/main" id="{D26F47BD-C02A-1946-858C-EDC28BCEC92D}"/>
              </a:ext>
            </a:extLst>
          </p:cNvPr>
          <p:cNvSpPr txBox="1"/>
          <p:nvPr>
            <p:custDataLst>
              <p:tags r:id="rId109"/>
            </p:custDataLst>
          </p:nvPr>
        </p:nvSpPr>
        <p:spPr>
          <a:xfrm>
            <a:off x="4672999" y="5213211"/>
            <a:ext cx="811487"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TOR</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cxnSp>
        <p:nvCxnSpPr>
          <p:cNvPr id="1101" name="直接连接符 357">
            <a:extLst>
              <a:ext uri="{FF2B5EF4-FFF2-40B4-BE49-F238E27FC236}">
                <a16:creationId xmlns:a16="http://schemas.microsoft.com/office/drawing/2014/main" id="{E0C79E73-BEC5-8D78-64D2-41AB52D5C656}"/>
              </a:ext>
            </a:extLst>
          </p:cNvPr>
          <p:cNvCxnSpPr>
            <a:stCxn id="1105" idx="0"/>
            <a:endCxn id="1103" idx="2"/>
          </p:cNvCxnSpPr>
          <p:nvPr>
            <p:custDataLst>
              <p:tags r:id="rId110"/>
            </p:custDataLst>
          </p:nvPr>
        </p:nvCxnSpPr>
        <p:spPr bwMode="auto">
          <a:xfrm flipH="1" flipV="1">
            <a:off x="4171517" y="5388081"/>
            <a:ext cx="200357" cy="333798"/>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2" name="直接连接符 358">
            <a:extLst>
              <a:ext uri="{FF2B5EF4-FFF2-40B4-BE49-F238E27FC236}">
                <a16:creationId xmlns:a16="http://schemas.microsoft.com/office/drawing/2014/main" id="{3D28342C-6950-1D4E-90C8-198588183759}"/>
              </a:ext>
            </a:extLst>
          </p:cNvPr>
          <p:cNvCxnSpPr>
            <a:stCxn id="1106" idx="0"/>
            <a:endCxn id="1103" idx="2"/>
          </p:cNvCxnSpPr>
          <p:nvPr>
            <p:custDataLst>
              <p:tags r:id="rId111"/>
            </p:custDataLst>
          </p:nvPr>
        </p:nvCxnSpPr>
        <p:spPr bwMode="auto">
          <a:xfrm flipH="1" flipV="1">
            <a:off x="4171517" y="5388081"/>
            <a:ext cx="1578103" cy="329271"/>
          </a:xfrm>
          <a:prstGeom prst="line">
            <a:avLst/>
          </a:prstGeom>
          <a:noFill/>
          <a:ln w="28575" cmpd="sng">
            <a:solidFill>
              <a:srgbClr val="7030A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03" name="Picture 148">
            <a:extLst>
              <a:ext uri="{FF2B5EF4-FFF2-40B4-BE49-F238E27FC236}">
                <a16:creationId xmlns:a16="http://schemas.microsoft.com/office/drawing/2014/main" id="{553EA303-9D45-EF8E-E5ED-A3FDCB00DE0F}"/>
              </a:ext>
            </a:extLst>
          </p:cNvPr>
          <p:cNvPicPr>
            <a:picLocks noChangeAspect="1"/>
          </p:cNvPicPr>
          <p:nvPr>
            <p:custDataLst>
              <p:tags r:id="rId112"/>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3928517" y="5269173"/>
            <a:ext cx="486000" cy="118908"/>
          </a:xfrm>
          <a:prstGeom prst="rect">
            <a:avLst/>
          </a:prstGeom>
          <a:noFill/>
          <a:ln w="9525">
            <a:noFill/>
            <a:miter lim="800000"/>
            <a:headEnd/>
            <a:tailEnd/>
          </a:ln>
        </p:spPr>
      </p:pic>
      <p:pic>
        <p:nvPicPr>
          <p:cNvPr id="1104" name="Picture 148">
            <a:extLst>
              <a:ext uri="{FF2B5EF4-FFF2-40B4-BE49-F238E27FC236}">
                <a16:creationId xmlns:a16="http://schemas.microsoft.com/office/drawing/2014/main" id="{FE860AFF-5736-E840-58E6-C11CA746AB5F}"/>
              </a:ext>
            </a:extLst>
          </p:cNvPr>
          <p:cNvPicPr>
            <a:picLocks noChangeAspect="1"/>
          </p:cNvPicPr>
          <p:nvPr>
            <p:custDataLst>
              <p:tags r:id="rId113"/>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5661210" y="5255577"/>
            <a:ext cx="486000" cy="118908"/>
          </a:xfrm>
          <a:prstGeom prst="rect">
            <a:avLst/>
          </a:prstGeom>
          <a:noFill/>
          <a:ln w="9525">
            <a:noFill/>
            <a:miter lim="800000"/>
            <a:headEnd/>
            <a:tailEnd/>
          </a:ln>
        </p:spPr>
      </p:pic>
      <p:pic>
        <p:nvPicPr>
          <p:cNvPr id="1105" name="Picture 148">
            <a:extLst>
              <a:ext uri="{FF2B5EF4-FFF2-40B4-BE49-F238E27FC236}">
                <a16:creationId xmlns:a16="http://schemas.microsoft.com/office/drawing/2014/main" id="{842EB368-B316-2A1A-6CA6-9BA7E5A29BB4}"/>
              </a:ext>
            </a:extLst>
          </p:cNvPr>
          <p:cNvPicPr>
            <a:picLocks noChangeAspect="1"/>
          </p:cNvPicPr>
          <p:nvPr>
            <p:custDataLst>
              <p:tags r:id="rId114"/>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4128874" y="5721879"/>
            <a:ext cx="486000" cy="118908"/>
          </a:xfrm>
          <a:prstGeom prst="rect">
            <a:avLst/>
          </a:prstGeom>
          <a:noFill/>
          <a:ln w="9525">
            <a:noFill/>
            <a:miter lim="800000"/>
            <a:headEnd/>
            <a:tailEnd/>
          </a:ln>
        </p:spPr>
      </p:pic>
      <p:pic>
        <p:nvPicPr>
          <p:cNvPr id="1106" name="Picture 148">
            <a:extLst>
              <a:ext uri="{FF2B5EF4-FFF2-40B4-BE49-F238E27FC236}">
                <a16:creationId xmlns:a16="http://schemas.microsoft.com/office/drawing/2014/main" id="{16D5045B-8511-5FC5-E249-81244E30162A}"/>
              </a:ext>
            </a:extLst>
          </p:cNvPr>
          <p:cNvPicPr>
            <a:picLocks noChangeAspect="1"/>
          </p:cNvPicPr>
          <p:nvPr>
            <p:custDataLst>
              <p:tags r:id="rId115"/>
            </p:custDataLst>
          </p:nvPr>
        </p:nvPicPr>
        <p:blipFill>
          <a:blip r:embed="rId167" cstate="screen">
            <a:extLst>
              <a:ext uri="{28A0092B-C50C-407E-A947-70E740481C1C}">
                <a14:useLocalDpi xmlns:a14="http://schemas.microsoft.com/office/drawing/2010/main"/>
              </a:ext>
            </a:extLst>
          </a:blip>
          <a:srcRect/>
          <a:stretch>
            <a:fillRect/>
          </a:stretch>
        </p:blipFill>
        <p:spPr bwMode="auto">
          <a:xfrm>
            <a:off x="5506620" y="5717352"/>
            <a:ext cx="486000" cy="118908"/>
          </a:xfrm>
          <a:prstGeom prst="rect">
            <a:avLst/>
          </a:prstGeom>
          <a:noFill/>
          <a:ln w="9525">
            <a:noFill/>
            <a:miter lim="800000"/>
            <a:headEnd/>
            <a:tailEnd/>
          </a:ln>
        </p:spPr>
      </p:pic>
      <p:sp>
        <p:nvSpPr>
          <p:cNvPr id="1108" name="文本框 1107">
            <a:extLst>
              <a:ext uri="{FF2B5EF4-FFF2-40B4-BE49-F238E27FC236}">
                <a16:creationId xmlns:a16="http://schemas.microsoft.com/office/drawing/2014/main" id="{D16FD6BD-E8DE-CAF1-A287-B15743EAC496}"/>
              </a:ext>
            </a:extLst>
          </p:cNvPr>
          <p:cNvSpPr txBox="1"/>
          <p:nvPr>
            <p:custDataLst>
              <p:tags r:id="rId116"/>
            </p:custDataLst>
          </p:nvPr>
        </p:nvSpPr>
        <p:spPr>
          <a:xfrm>
            <a:off x="4635670" y="5670603"/>
            <a:ext cx="846083" cy="230832"/>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Spine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交换机</a:t>
            </a:r>
          </a:p>
        </p:txBody>
      </p:sp>
      <p:sp>
        <p:nvSpPr>
          <p:cNvPr id="1109" name="文本框 1108">
            <a:extLst>
              <a:ext uri="{FF2B5EF4-FFF2-40B4-BE49-F238E27FC236}">
                <a16:creationId xmlns:a16="http://schemas.microsoft.com/office/drawing/2014/main" id="{0CCEE52A-AD0F-77DD-E579-6CE2D6F4F9BE}"/>
              </a:ext>
            </a:extLst>
          </p:cNvPr>
          <p:cNvSpPr txBox="1"/>
          <p:nvPr>
            <p:custDataLst>
              <p:tags r:id="rId117"/>
            </p:custDataLst>
          </p:nvPr>
        </p:nvSpPr>
        <p:spPr>
          <a:xfrm>
            <a:off x="4371874" y="5940868"/>
            <a:ext cx="1328339" cy="230832"/>
          </a:xfrm>
          <a:prstGeom prst="rect">
            <a:avLst/>
          </a:prstGeom>
          <a:noFill/>
        </p:spPr>
        <p:txBody>
          <a:bodyPr wrap="square" rtlCol="0">
            <a:spAutoFit/>
          </a:bodyPr>
          <a:lstStyle/>
          <a:p>
            <a:pPr algn="ctr" defTabSz="913399">
              <a:defRPr/>
            </a:pPr>
            <a:r>
              <a:rPr lang="en-US" altLang="zh-CN" sz="900" kern="0" dirty="0">
                <a:solidFill>
                  <a:srgbClr val="374153"/>
                </a:solidFill>
                <a:latin typeface="Lexend" pitchFamily="2" charset="0"/>
                <a:ea typeface="微软雅黑" panose="020B0503020204020204" pitchFamily="34" charset="-122"/>
                <a:cs typeface="微软雅黑" panose="020B0503020204020204" pitchFamily="34" charset="-122"/>
              </a:rPr>
              <a:t>400G RoCE</a:t>
            </a:r>
            <a:r>
              <a:rPr lang="zh-CN" altLang="en-US" sz="900" kern="0" dirty="0">
                <a:solidFill>
                  <a:srgbClr val="374153"/>
                </a:solidFill>
                <a:latin typeface="Lexend" pitchFamily="2" charset="0"/>
                <a:ea typeface="微软雅黑" panose="020B0503020204020204" pitchFamily="34" charset="-122"/>
                <a:cs typeface="微软雅黑" panose="020B0503020204020204" pitchFamily="34" charset="-122"/>
              </a:rPr>
              <a:t> 交换机</a:t>
            </a:r>
          </a:p>
        </p:txBody>
      </p:sp>
      <p:sp>
        <p:nvSpPr>
          <p:cNvPr id="1091" name="矩形 1090">
            <a:extLst>
              <a:ext uri="{FF2B5EF4-FFF2-40B4-BE49-F238E27FC236}">
                <a16:creationId xmlns:a16="http://schemas.microsoft.com/office/drawing/2014/main" id="{F41FCEDB-2C0E-5652-EA7D-A1AB51C8CA70}"/>
              </a:ext>
            </a:extLst>
          </p:cNvPr>
          <p:cNvSpPr/>
          <p:nvPr>
            <p:custDataLst>
              <p:tags r:id="rId118"/>
            </p:custDataLst>
          </p:nvPr>
        </p:nvSpPr>
        <p:spPr>
          <a:xfrm>
            <a:off x="1305301" y="5149061"/>
            <a:ext cx="782089" cy="79463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sp>
        <p:nvSpPr>
          <p:cNvPr id="1092" name="文本框 1091">
            <a:extLst>
              <a:ext uri="{FF2B5EF4-FFF2-40B4-BE49-F238E27FC236}">
                <a16:creationId xmlns:a16="http://schemas.microsoft.com/office/drawing/2014/main" id="{25C07706-A177-63FF-717E-D0FA6E854003}"/>
              </a:ext>
            </a:extLst>
          </p:cNvPr>
          <p:cNvSpPr txBox="1"/>
          <p:nvPr>
            <p:custDataLst>
              <p:tags r:id="rId119"/>
            </p:custDataLst>
          </p:nvPr>
        </p:nvSpPr>
        <p:spPr>
          <a:xfrm>
            <a:off x="1449866" y="5659832"/>
            <a:ext cx="530915" cy="230832"/>
          </a:xfrm>
          <a:prstGeom prst="rect">
            <a:avLst/>
          </a:prstGeom>
          <a:noFill/>
        </p:spPr>
        <p:txBody>
          <a:bodyPr wrap="none" rtlCol="0">
            <a:spAutoFit/>
          </a:bodyPr>
          <a:lstStyle/>
          <a:p>
            <a:pPr algn="ctr" defTabSz="913399">
              <a:defRPr/>
            </a:pPr>
            <a:r>
              <a:rPr lang="zh-CN" altLang="en-US" sz="900" kern="0" dirty="0">
                <a:solidFill>
                  <a:srgbClr val="374153"/>
                </a:solidFill>
                <a:latin typeface="+mj-ea"/>
                <a:ea typeface="+mj-ea"/>
                <a:cs typeface="微软雅黑" panose="020B0503020204020204" pitchFamily="34" charset="-122"/>
              </a:rPr>
              <a:t>分析器</a:t>
            </a:r>
          </a:p>
        </p:txBody>
      </p:sp>
      <p:sp>
        <p:nvSpPr>
          <p:cNvPr id="1094" name="文本框 1093">
            <a:extLst>
              <a:ext uri="{FF2B5EF4-FFF2-40B4-BE49-F238E27FC236}">
                <a16:creationId xmlns:a16="http://schemas.microsoft.com/office/drawing/2014/main" id="{B25B704B-B198-34C8-375C-36AB5E3801C4}"/>
              </a:ext>
            </a:extLst>
          </p:cNvPr>
          <p:cNvSpPr txBox="1"/>
          <p:nvPr>
            <p:custDataLst>
              <p:tags r:id="rId120"/>
            </p:custDataLst>
          </p:nvPr>
        </p:nvSpPr>
        <p:spPr>
          <a:xfrm>
            <a:off x="2536965" y="5664091"/>
            <a:ext cx="530915" cy="230832"/>
          </a:xfrm>
          <a:prstGeom prst="rect">
            <a:avLst/>
          </a:prstGeom>
          <a:noFill/>
        </p:spPr>
        <p:txBody>
          <a:bodyPr wrap="none" rtlCol="0">
            <a:spAutoFit/>
          </a:bodyPr>
          <a:lstStyle/>
          <a:p>
            <a:pPr algn="ctr" defTabSz="913399">
              <a:defRPr/>
            </a:pPr>
            <a:r>
              <a:rPr lang="zh-CN" altLang="en-US" sz="900" kern="0" dirty="0">
                <a:solidFill>
                  <a:srgbClr val="374153"/>
                </a:solidFill>
                <a:latin typeface="+mj-ea"/>
                <a:ea typeface="+mj-ea"/>
                <a:cs typeface="微软雅黑" panose="020B0503020204020204" pitchFamily="34" charset="-122"/>
                <a:sym typeface="+mn-ea"/>
              </a:rPr>
              <a:t>控制器</a:t>
            </a:r>
            <a:endParaRPr lang="zh-CN" altLang="en-US" sz="900" kern="0" dirty="0">
              <a:solidFill>
                <a:srgbClr val="374153"/>
              </a:solidFill>
              <a:latin typeface="+mj-ea"/>
              <a:ea typeface="+mj-ea"/>
              <a:cs typeface="微软雅黑" panose="020B0503020204020204" pitchFamily="34" charset="-122"/>
            </a:endParaRPr>
          </a:p>
        </p:txBody>
      </p:sp>
      <p:pic>
        <p:nvPicPr>
          <p:cNvPr id="1095" name="图片 526" descr="32303236333630373b32303236333536323b670d52a15668">
            <a:extLst>
              <a:ext uri="{FF2B5EF4-FFF2-40B4-BE49-F238E27FC236}">
                <a16:creationId xmlns:a16="http://schemas.microsoft.com/office/drawing/2014/main" id="{F0AC5169-6104-1C7D-CDE5-1DEFD6979C6A}"/>
              </a:ext>
            </a:extLst>
          </p:cNvPr>
          <p:cNvPicPr>
            <a:picLocks noChangeAspect="1"/>
          </p:cNvPicPr>
          <p:nvPr>
            <p:custDataLst>
              <p:tags r:id="rId121"/>
            </p:custDataLst>
          </p:nvPr>
        </p:nvPicPr>
        <p:blipFill>
          <a:blip r:embed="rId168" cstate="screen">
            <a:extLst>
              <a:ext uri="{28A0092B-C50C-407E-A947-70E740481C1C}">
                <a14:useLocalDpi xmlns:a14="http://schemas.microsoft.com/office/drawing/2010/main"/>
              </a:ext>
              <a:ext uri="{96DAC541-7B7A-43D3-8B79-37D633B846F1}">
                <asvg:svgBlip xmlns:asvg="http://schemas.microsoft.com/office/drawing/2016/SVG/main" r:embed="rId169"/>
              </a:ext>
            </a:extLst>
          </a:blip>
          <a:stretch>
            <a:fillRect/>
          </a:stretch>
        </p:blipFill>
        <p:spPr>
          <a:xfrm>
            <a:off x="2549165" y="5266907"/>
            <a:ext cx="504932" cy="361524"/>
          </a:xfrm>
          <a:prstGeom prst="rect">
            <a:avLst/>
          </a:prstGeom>
        </p:spPr>
      </p:pic>
      <p:pic>
        <p:nvPicPr>
          <p:cNvPr id="1096" name="图片 527" descr="32303236333630373b32303236333536323b670d52a15668">
            <a:extLst>
              <a:ext uri="{FF2B5EF4-FFF2-40B4-BE49-F238E27FC236}">
                <a16:creationId xmlns:a16="http://schemas.microsoft.com/office/drawing/2014/main" id="{6391C1C8-5FEE-A9C8-FFB7-787187C4D510}"/>
              </a:ext>
            </a:extLst>
          </p:cNvPr>
          <p:cNvPicPr>
            <a:picLocks noChangeAspect="1"/>
          </p:cNvPicPr>
          <p:nvPr>
            <p:custDataLst>
              <p:tags r:id="rId122"/>
            </p:custDataLst>
          </p:nvPr>
        </p:nvPicPr>
        <p:blipFill>
          <a:blip r:embed="rId168" cstate="screen">
            <a:extLst>
              <a:ext uri="{28A0092B-C50C-407E-A947-70E740481C1C}">
                <a14:useLocalDpi xmlns:a14="http://schemas.microsoft.com/office/drawing/2010/main"/>
              </a:ext>
              <a:ext uri="{96DAC541-7B7A-43D3-8B79-37D633B846F1}">
                <asvg:svgBlip xmlns:asvg="http://schemas.microsoft.com/office/drawing/2016/SVG/main" r:embed="rId169"/>
              </a:ext>
            </a:extLst>
          </a:blip>
          <a:stretch>
            <a:fillRect/>
          </a:stretch>
        </p:blipFill>
        <p:spPr>
          <a:xfrm>
            <a:off x="1456859" y="5266907"/>
            <a:ext cx="504932" cy="361524"/>
          </a:xfrm>
          <a:prstGeom prst="rect">
            <a:avLst/>
          </a:prstGeom>
        </p:spPr>
      </p:pic>
      <p:sp>
        <p:nvSpPr>
          <p:cNvPr id="1064" name="文本框 1063">
            <a:extLst>
              <a:ext uri="{FF2B5EF4-FFF2-40B4-BE49-F238E27FC236}">
                <a16:creationId xmlns:a16="http://schemas.microsoft.com/office/drawing/2014/main" id="{2F561AD0-3848-9425-6C23-4AE623B9C1E7}"/>
              </a:ext>
            </a:extLst>
          </p:cNvPr>
          <p:cNvSpPr txBox="1"/>
          <p:nvPr>
            <p:custDataLst>
              <p:tags r:id="rId123"/>
            </p:custDataLst>
          </p:nvPr>
        </p:nvSpPr>
        <p:spPr>
          <a:xfrm>
            <a:off x="3732205" y="3964084"/>
            <a:ext cx="25580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训练业务 </a:t>
            </a:r>
            <a:r>
              <a:rPr lang="en-US" altLang="zh-CN" sz="1000" b="1" kern="0" dirty="0">
                <a:solidFill>
                  <a:srgbClr val="374153"/>
                </a:solidFill>
                <a:latin typeface="Lexend" pitchFamily="2" charset="0"/>
                <a:ea typeface="微软雅黑" panose="020B0503020204020204" pitchFamily="34" charset="-122"/>
                <a:cs typeface="微软雅黑" panose="020B0503020204020204" pitchFamily="34" charset="-122"/>
              </a:rPr>
              <a:t>2*25G</a:t>
            </a:r>
          </a:p>
        </p:txBody>
      </p:sp>
      <p:cxnSp>
        <p:nvCxnSpPr>
          <p:cNvPr id="1065" name="直接连接符 321">
            <a:extLst>
              <a:ext uri="{FF2B5EF4-FFF2-40B4-BE49-F238E27FC236}">
                <a16:creationId xmlns:a16="http://schemas.microsoft.com/office/drawing/2014/main" id="{FFB07F63-226B-2753-95E8-D3E2C57A98FB}"/>
              </a:ext>
            </a:extLst>
          </p:cNvPr>
          <p:cNvCxnSpPr>
            <a:cxnSpLocks/>
            <a:stCxn id="1136" idx="0"/>
            <a:endCxn id="1090" idx="2"/>
          </p:cNvCxnSpPr>
          <p:nvPr/>
        </p:nvCxnSpPr>
        <p:spPr>
          <a:xfrm flipV="1">
            <a:off x="8866630" y="4096299"/>
            <a:ext cx="281997" cy="116581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6" name="直接连接符 322">
            <a:extLst>
              <a:ext uri="{FF2B5EF4-FFF2-40B4-BE49-F238E27FC236}">
                <a16:creationId xmlns:a16="http://schemas.microsoft.com/office/drawing/2014/main" id="{EF440EAC-2B43-C9F8-4FE2-D209859CACF1}"/>
              </a:ext>
            </a:extLst>
          </p:cNvPr>
          <p:cNvCxnSpPr>
            <a:cxnSpLocks/>
            <a:stCxn id="1140" idx="0"/>
            <a:endCxn id="1090" idx="2"/>
          </p:cNvCxnSpPr>
          <p:nvPr/>
        </p:nvCxnSpPr>
        <p:spPr>
          <a:xfrm flipH="1" flipV="1">
            <a:off x="9148627" y="4096299"/>
            <a:ext cx="310997" cy="1165819"/>
          </a:xfrm>
          <a:prstGeom prst="line">
            <a:avLst/>
          </a:prstGeom>
          <a:noFill/>
          <a:ln w="28575" cmpd="sng">
            <a:solidFill>
              <a:srgbClr val="FF0000"/>
            </a:solidFill>
            <a:prstDash val="lg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2" name="矩形 1081">
            <a:extLst>
              <a:ext uri="{FF2B5EF4-FFF2-40B4-BE49-F238E27FC236}">
                <a16:creationId xmlns:a16="http://schemas.microsoft.com/office/drawing/2014/main" id="{B3B45912-BB87-E267-A03A-4D7E3F44077A}"/>
              </a:ext>
            </a:extLst>
          </p:cNvPr>
          <p:cNvSpPr/>
          <p:nvPr>
            <p:custDataLst>
              <p:tags r:id="rId124"/>
            </p:custDataLst>
          </p:nvPr>
        </p:nvSpPr>
        <p:spPr>
          <a:xfrm>
            <a:off x="6765726" y="3842533"/>
            <a:ext cx="2988618" cy="880827"/>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dirty="0">
              <a:solidFill>
                <a:srgbClr val="374153"/>
              </a:solidFill>
              <a:latin typeface="Lexend" pitchFamily="2" charset="0"/>
              <a:ea typeface="微软雅黑" panose="020B0503020204020204" pitchFamily="34" charset="-122"/>
            </a:endParaRPr>
          </a:p>
        </p:txBody>
      </p:sp>
      <p:sp>
        <p:nvSpPr>
          <p:cNvPr id="1084" name="矩形 1083">
            <a:extLst>
              <a:ext uri="{FF2B5EF4-FFF2-40B4-BE49-F238E27FC236}">
                <a16:creationId xmlns:a16="http://schemas.microsoft.com/office/drawing/2014/main" id="{B70B36B2-DC66-42BE-ADAF-EE466156EABA}"/>
              </a:ext>
            </a:extLst>
          </p:cNvPr>
          <p:cNvSpPr/>
          <p:nvPr/>
        </p:nvSpPr>
        <p:spPr>
          <a:xfrm>
            <a:off x="8028171" y="3856733"/>
            <a:ext cx="569387" cy="296171"/>
          </a:xfrm>
          <a:prstGeom prst="rect">
            <a:avLst/>
          </a:prstGeom>
        </p:spPr>
        <p:txBody>
          <a:bodyPr wrap="none">
            <a:spAutoFit/>
          </a:bodyPr>
          <a:lstStyle/>
          <a:p>
            <a:pPr defTabSz="914034">
              <a:lnSpc>
                <a:spcPct val="150000"/>
              </a:lnSpc>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sym typeface="+mn-ea"/>
              </a:rPr>
              <a:t>存储区</a:t>
            </a:r>
            <a:endPar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endParaRPr>
          </a:p>
        </p:txBody>
      </p:sp>
      <p:sp>
        <p:nvSpPr>
          <p:cNvPr id="1085" name="文本框 1084">
            <a:extLst>
              <a:ext uri="{FF2B5EF4-FFF2-40B4-BE49-F238E27FC236}">
                <a16:creationId xmlns:a16="http://schemas.microsoft.com/office/drawing/2014/main" id="{2148CFF2-1B8E-51F6-C4CD-0DF8C1A2E08E}"/>
              </a:ext>
            </a:extLst>
          </p:cNvPr>
          <p:cNvSpPr txBox="1"/>
          <p:nvPr/>
        </p:nvSpPr>
        <p:spPr>
          <a:xfrm>
            <a:off x="7477752" y="4522099"/>
            <a:ext cx="510897" cy="138499"/>
          </a:xfrm>
          <a:prstGeom prst="rect">
            <a:avLst/>
          </a:prstGeom>
          <a:noFill/>
        </p:spPr>
        <p:txBody>
          <a:bodyPr wrap="square" lIns="0" tIns="0" rIns="0" bIns="0" rtlCol="0">
            <a:spAutoFit/>
          </a:bodyPr>
          <a:lstStyle/>
          <a:p>
            <a:pPr algn="ctr" defTabSz="913668">
              <a:defRPr/>
            </a:pPr>
            <a:r>
              <a:rPr kumimoji="1" lang="zh-CN" altLang="en-US" sz="900" kern="0" dirty="0">
                <a:solidFill>
                  <a:srgbClr val="374153"/>
                </a:solidFill>
                <a:latin typeface="Lexend" pitchFamily="2" charset="0"/>
                <a:ea typeface="微软雅黑" panose="020B0503020204020204" pitchFamily="34" charset="-122"/>
              </a:rPr>
              <a:t>全闪</a:t>
            </a:r>
            <a:endParaRPr kumimoji="1" lang="en-US" altLang="zh-CN" sz="900" kern="0" dirty="0">
              <a:solidFill>
                <a:srgbClr val="374153"/>
              </a:solidFill>
              <a:latin typeface="Lexend" pitchFamily="2" charset="0"/>
              <a:ea typeface="微软雅黑" panose="020B0503020204020204" pitchFamily="34" charset="-122"/>
            </a:endParaRPr>
          </a:p>
        </p:txBody>
      </p:sp>
      <p:sp>
        <p:nvSpPr>
          <p:cNvPr id="1086" name="文本框 1085">
            <a:extLst>
              <a:ext uri="{FF2B5EF4-FFF2-40B4-BE49-F238E27FC236}">
                <a16:creationId xmlns:a16="http://schemas.microsoft.com/office/drawing/2014/main" id="{C18EE2A8-B4FB-AC3C-236F-23B1F0F4011C}"/>
              </a:ext>
            </a:extLst>
          </p:cNvPr>
          <p:cNvSpPr txBox="1"/>
          <p:nvPr/>
        </p:nvSpPr>
        <p:spPr>
          <a:xfrm>
            <a:off x="9330363" y="4529109"/>
            <a:ext cx="530916" cy="138499"/>
          </a:xfrm>
          <a:prstGeom prst="rect">
            <a:avLst/>
          </a:prstGeom>
          <a:noFill/>
        </p:spPr>
        <p:txBody>
          <a:bodyPr wrap="square" lIns="0" tIns="0" rIns="0" bIns="0" rtlCol="0">
            <a:spAutoFit/>
          </a:bodyPr>
          <a:lstStyle/>
          <a:p>
            <a:pPr algn="ctr" defTabSz="914034">
              <a:defRPr/>
            </a:pPr>
            <a:r>
              <a:rPr kumimoji="1" lang="zh-CN" altLang="en-US" sz="900" kern="0" dirty="0">
                <a:solidFill>
                  <a:srgbClr val="374153"/>
                </a:solidFill>
                <a:latin typeface="Lexend" pitchFamily="2" charset="0"/>
                <a:ea typeface="微软雅黑" panose="020B0503020204020204" pitchFamily="34" charset="-122"/>
              </a:rPr>
              <a:t>混闪</a:t>
            </a:r>
            <a:endParaRPr kumimoji="1" lang="en-US" altLang="zh-CN" sz="900" kern="0" dirty="0">
              <a:solidFill>
                <a:srgbClr val="374153"/>
              </a:solidFill>
              <a:latin typeface="Lexend" pitchFamily="2" charset="0"/>
              <a:ea typeface="微软雅黑" panose="020B0503020204020204" pitchFamily="34" charset="-122"/>
            </a:endParaRPr>
          </a:p>
        </p:txBody>
      </p:sp>
      <p:sp>
        <p:nvSpPr>
          <p:cNvPr id="1087" name="文本框 1086">
            <a:extLst>
              <a:ext uri="{FF2B5EF4-FFF2-40B4-BE49-F238E27FC236}">
                <a16:creationId xmlns:a16="http://schemas.microsoft.com/office/drawing/2014/main" id="{4DB01D3B-F5DA-67C3-BE3F-4603C6274C45}"/>
              </a:ext>
            </a:extLst>
          </p:cNvPr>
          <p:cNvSpPr txBox="1"/>
          <p:nvPr/>
        </p:nvSpPr>
        <p:spPr>
          <a:xfrm>
            <a:off x="7968493" y="4140698"/>
            <a:ext cx="752632" cy="138499"/>
          </a:xfrm>
          <a:prstGeom prst="rect">
            <a:avLst/>
          </a:prstGeom>
          <a:noFill/>
        </p:spPr>
        <p:txBody>
          <a:bodyPr wrap="square" lIns="0" tIns="0" rIns="0" bIns="0" rtlCol="0">
            <a:spAutoFit/>
          </a:bodyPr>
          <a:lstStyle/>
          <a:p>
            <a:pPr algn="ctr" defTabSz="914034">
              <a:defRPr/>
            </a:pPr>
            <a:r>
              <a:rPr kumimoji="1" lang="zh-CN" altLang="en-US" sz="900" kern="0" dirty="0">
                <a:solidFill>
                  <a:srgbClr val="374153"/>
                </a:solidFill>
                <a:latin typeface="Lexend" pitchFamily="2" charset="0"/>
                <a:ea typeface="微软雅黑" panose="020B0503020204020204" pitchFamily="34" charset="-122"/>
              </a:rPr>
              <a:t>分级</a:t>
            </a:r>
          </a:p>
        </p:txBody>
      </p:sp>
      <p:sp>
        <p:nvSpPr>
          <p:cNvPr id="1088" name="左右箭头 1">
            <a:extLst>
              <a:ext uri="{FF2B5EF4-FFF2-40B4-BE49-F238E27FC236}">
                <a16:creationId xmlns:a16="http://schemas.microsoft.com/office/drawing/2014/main" id="{1A6EFC7A-DE59-2113-D846-7CF5AA145FC7}"/>
              </a:ext>
            </a:extLst>
          </p:cNvPr>
          <p:cNvSpPr/>
          <p:nvPr/>
        </p:nvSpPr>
        <p:spPr>
          <a:xfrm>
            <a:off x="8069310" y="4350492"/>
            <a:ext cx="541573" cy="134462"/>
          </a:xfrm>
          <a:prstGeom prst="leftRightArrow">
            <a:avLst/>
          </a:prstGeom>
          <a:solidFill>
            <a:srgbClr val="92D050"/>
          </a:solidFill>
          <a:ln w="25400" cap="flat" cmpd="sng" algn="ctr">
            <a:no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endParaRPr lang="zh-CN" altLang="en-US" kern="0">
              <a:solidFill>
                <a:srgbClr val="374153"/>
              </a:solidFill>
              <a:latin typeface="Lexend" pitchFamily="2" charset="0"/>
              <a:ea typeface="微软雅黑" panose="020B0503020204020204" pitchFamily="34" charset="-122"/>
            </a:endParaRPr>
          </a:p>
        </p:txBody>
      </p:sp>
      <p:pic>
        <p:nvPicPr>
          <p:cNvPr id="1089" name="图片 1088">
            <a:extLst>
              <a:ext uri="{FF2B5EF4-FFF2-40B4-BE49-F238E27FC236}">
                <a16:creationId xmlns:a16="http://schemas.microsoft.com/office/drawing/2014/main" id="{94F5F2BF-C2FB-EA9F-2F57-B3A053A1A38F}"/>
              </a:ext>
            </a:extLst>
          </p:cNvPr>
          <p:cNvPicPr>
            <a:picLocks noChangeAspect="1"/>
          </p:cNvPicPr>
          <p:nvPr>
            <p:custDataLst>
              <p:tags r:id="rId125"/>
            </p:custDataLst>
          </p:nvPr>
        </p:nvPicPr>
        <p:blipFill>
          <a:blip r:embed="rId161" cstate="screen">
            <a:extLst>
              <a:ext uri="{28A0092B-C50C-407E-A947-70E740481C1C}">
                <a14:useLocalDpi xmlns:a14="http://schemas.microsoft.com/office/drawing/2010/main"/>
              </a:ext>
            </a:extLst>
          </a:blip>
          <a:stretch>
            <a:fillRect/>
          </a:stretch>
        </p:blipFill>
        <p:spPr>
          <a:xfrm>
            <a:off x="7054292" y="3970773"/>
            <a:ext cx="506758" cy="137290"/>
          </a:xfrm>
          <a:prstGeom prst="rect">
            <a:avLst/>
          </a:prstGeom>
        </p:spPr>
      </p:pic>
      <p:pic>
        <p:nvPicPr>
          <p:cNvPr id="1077" name="图片 1076">
            <a:extLst>
              <a:ext uri="{FF2B5EF4-FFF2-40B4-BE49-F238E27FC236}">
                <a16:creationId xmlns:a16="http://schemas.microsoft.com/office/drawing/2014/main" id="{C61F913C-49CD-D281-E292-253CDF49EDA9}"/>
              </a:ext>
            </a:extLst>
          </p:cNvPr>
          <p:cNvPicPr>
            <a:picLocks noChangeAspect="1"/>
          </p:cNvPicPr>
          <p:nvPr>
            <p:custDataLst>
              <p:tags r:id="rId126"/>
            </p:custDataLst>
          </p:nvPr>
        </p:nvPicPr>
        <p:blipFill>
          <a:blip r:embed="rId164" cstate="screen">
            <a:extLst>
              <a:ext uri="{28A0092B-C50C-407E-A947-70E740481C1C}">
                <a14:useLocalDpi xmlns:a14="http://schemas.microsoft.com/office/drawing/2010/main"/>
              </a:ext>
            </a:extLst>
          </a:blip>
          <a:stretch>
            <a:fillRect/>
          </a:stretch>
        </p:blipFill>
        <p:spPr>
          <a:xfrm>
            <a:off x="2394464" y="3138051"/>
            <a:ext cx="271210" cy="180000"/>
          </a:xfrm>
          <a:prstGeom prst="rect">
            <a:avLst/>
          </a:prstGeom>
          <a:ln>
            <a:noFill/>
          </a:ln>
        </p:spPr>
      </p:pic>
      <p:cxnSp>
        <p:nvCxnSpPr>
          <p:cNvPr id="1078" name="直接连接符 334">
            <a:extLst>
              <a:ext uri="{FF2B5EF4-FFF2-40B4-BE49-F238E27FC236}">
                <a16:creationId xmlns:a16="http://schemas.microsoft.com/office/drawing/2014/main" id="{17491B21-7C3E-07D0-7AB7-9932AD80F3BF}"/>
              </a:ext>
            </a:extLst>
          </p:cNvPr>
          <p:cNvCxnSpPr>
            <a:cxnSpLocks/>
            <a:stCxn id="1167" idx="2"/>
            <a:endCxn id="1077" idx="0"/>
          </p:cNvCxnSpPr>
          <p:nvPr>
            <p:custDataLst>
              <p:tags r:id="rId127"/>
            </p:custDataLst>
          </p:nvPr>
        </p:nvCxnSpPr>
        <p:spPr>
          <a:xfrm>
            <a:off x="2322094" y="2866137"/>
            <a:ext cx="207975" cy="271914"/>
          </a:xfrm>
          <a:prstGeom prst="line">
            <a:avLst/>
          </a:prstGeom>
          <a:noFill/>
          <a:ln w="19050" cap="flat" cmpd="sng" algn="ctr">
            <a:solidFill>
              <a:srgbClr val="00B0F0"/>
            </a:solidFill>
            <a:prstDash val="solid"/>
            <a:miter lim="800000"/>
          </a:ln>
          <a:effectLst/>
        </p:spPr>
      </p:cxnSp>
      <p:sp>
        <p:nvSpPr>
          <p:cNvPr id="1080" name="文本框 1079">
            <a:extLst>
              <a:ext uri="{FF2B5EF4-FFF2-40B4-BE49-F238E27FC236}">
                <a16:creationId xmlns:a16="http://schemas.microsoft.com/office/drawing/2014/main" id="{0C3FC8CD-7BBA-9602-8A76-B375030F0B18}"/>
              </a:ext>
            </a:extLst>
          </p:cNvPr>
          <p:cNvSpPr txBox="1"/>
          <p:nvPr>
            <p:custDataLst>
              <p:tags r:id="rId128"/>
            </p:custDataLst>
          </p:nvPr>
        </p:nvSpPr>
        <p:spPr>
          <a:xfrm>
            <a:off x="1906889" y="2199070"/>
            <a:ext cx="825867" cy="246221"/>
          </a:xfrm>
          <a:prstGeom prst="rect">
            <a:avLst/>
          </a:prstGeom>
          <a:noFill/>
        </p:spPr>
        <p:txBody>
          <a:bodyPr wrap="none" rtlCol="0">
            <a:spAutoFit/>
          </a:bodyPr>
          <a:lstStyle/>
          <a:p>
            <a:pPr defTabSz="913399">
              <a:defRPr/>
            </a:pPr>
            <a:r>
              <a:rPr lang="zh-CN" altLang="en-US" sz="1000" b="1" kern="0" dirty="0">
                <a:solidFill>
                  <a:srgbClr val="374153"/>
                </a:solidFill>
                <a:latin typeface="Lexend" pitchFamily="2" charset="0"/>
                <a:ea typeface="微软雅黑" panose="020B0503020204020204" pitchFamily="34" charset="-122"/>
                <a:cs typeface="微软雅黑" panose="020B0503020204020204" pitchFamily="34" charset="-122"/>
              </a:rPr>
              <a:t>带外管理区</a:t>
            </a:r>
          </a:p>
        </p:txBody>
      </p:sp>
      <p:sp>
        <p:nvSpPr>
          <p:cNvPr id="1081" name="文本框 1080">
            <a:extLst>
              <a:ext uri="{FF2B5EF4-FFF2-40B4-BE49-F238E27FC236}">
                <a16:creationId xmlns:a16="http://schemas.microsoft.com/office/drawing/2014/main" id="{154CCF5B-D718-B287-8B54-B7A08381B2A1}"/>
              </a:ext>
            </a:extLst>
          </p:cNvPr>
          <p:cNvSpPr txBox="1"/>
          <p:nvPr/>
        </p:nvSpPr>
        <p:spPr>
          <a:xfrm>
            <a:off x="6190939" y="2987515"/>
            <a:ext cx="1080000" cy="215231"/>
          </a:xfrm>
          <a:prstGeom prst="rect">
            <a:avLst/>
          </a:prstGeom>
          <a:solidFill>
            <a:srgbClr val="FFFF00"/>
          </a:solidFill>
        </p:spPr>
        <p:txBody>
          <a:bodyPr wrap="square" lIns="0" tIns="0" rIns="0" bIns="0" rtlCol="0">
            <a:spAutoFit/>
          </a:bodyPr>
          <a:lstStyle/>
          <a:p>
            <a:pPr algn="ctr" defTabSz="914034">
              <a:defRPr/>
            </a:pPr>
            <a:r>
              <a:rPr kumimoji="1" lang="zh-CN" altLang="en-US" sz="1400" b="1" kern="0" dirty="0">
                <a:solidFill>
                  <a:srgbClr val="374153"/>
                </a:solidFill>
                <a:latin typeface="Lexend" pitchFamily="2" charset="0"/>
                <a:ea typeface="微软雅黑" panose="020B0503020204020204" pitchFamily="34" charset="-122"/>
              </a:rPr>
              <a:t>业务面</a:t>
            </a:r>
          </a:p>
        </p:txBody>
      </p:sp>
      <p:cxnSp>
        <p:nvCxnSpPr>
          <p:cNvPr id="1175" name="直接连接符 433">
            <a:extLst>
              <a:ext uri="{FF2B5EF4-FFF2-40B4-BE49-F238E27FC236}">
                <a16:creationId xmlns:a16="http://schemas.microsoft.com/office/drawing/2014/main" id="{36E6FAE3-A9AD-66B8-D776-2EB70F733D6F}"/>
              </a:ext>
            </a:extLst>
          </p:cNvPr>
          <p:cNvCxnSpPr>
            <a:cxnSpLocks/>
            <a:stCxn id="1171" idx="2"/>
            <a:endCxn id="1091" idx="0"/>
          </p:cNvCxnSpPr>
          <p:nvPr>
            <p:custDataLst>
              <p:tags r:id="rId129"/>
            </p:custDataLst>
          </p:nvPr>
        </p:nvCxnSpPr>
        <p:spPr>
          <a:xfrm>
            <a:off x="1593346" y="3318051"/>
            <a:ext cx="103000" cy="1831010"/>
          </a:xfrm>
          <a:prstGeom prst="line">
            <a:avLst/>
          </a:prstGeom>
          <a:noFill/>
          <a:ln w="19050">
            <a:solidFill>
              <a:srgbClr val="00B0F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 name="组合 48">
            <a:extLst>
              <a:ext uri="{FF2B5EF4-FFF2-40B4-BE49-F238E27FC236}">
                <a16:creationId xmlns:a16="http://schemas.microsoft.com/office/drawing/2014/main" id="{10184BE1-2409-1783-3AF4-9060A0B3902F}"/>
              </a:ext>
            </a:extLst>
          </p:cNvPr>
          <p:cNvGrpSpPr/>
          <p:nvPr/>
        </p:nvGrpSpPr>
        <p:grpSpPr>
          <a:xfrm>
            <a:off x="8253578" y="3024694"/>
            <a:ext cx="160611" cy="137356"/>
            <a:chOff x="8996263" y="2981059"/>
            <a:chExt cx="160611" cy="137356"/>
          </a:xfrm>
        </p:grpSpPr>
        <p:cxnSp>
          <p:nvCxnSpPr>
            <p:cNvPr id="1074" name="直接连接符 330">
              <a:extLst>
                <a:ext uri="{FF2B5EF4-FFF2-40B4-BE49-F238E27FC236}">
                  <a16:creationId xmlns:a16="http://schemas.microsoft.com/office/drawing/2014/main" id="{07D41975-3525-BE19-8909-9E9091758212}"/>
                </a:ext>
              </a:extLst>
            </p:cNvPr>
            <p:cNvCxnSpPr/>
            <p:nvPr>
              <p:custDataLst>
                <p:tags r:id="rId150"/>
              </p:custDataLst>
            </p:nvPr>
          </p:nvCxnSpPr>
          <p:spPr>
            <a:xfrm>
              <a:off x="8996263" y="3073351"/>
              <a:ext cx="160611" cy="0"/>
            </a:xfrm>
            <a:prstGeom prst="line">
              <a:avLst/>
            </a:prstGeom>
            <a:noFill/>
            <a:ln w="12700" cap="flat" cmpd="sng" algn="ctr">
              <a:solidFill>
                <a:srgbClr val="FF0000"/>
              </a:solidFill>
              <a:prstDash val="solid"/>
            </a:ln>
            <a:effectLst/>
          </p:spPr>
        </p:cxnSp>
        <p:sp>
          <p:nvSpPr>
            <p:cNvPr id="1076" name="椭圆 1075">
              <a:extLst>
                <a:ext uri="{FF2B5EF4-FFF2-40B4-BE49-F238E27FC236}">
                  <a16:creationId xmlns:a16="http://schemas.microsoft.com/office/drawing/2014/main" id="{8AD1B27B-6B6D-2366-3E66-46A6FEE9F94D}"/>
                </a:ext>
              </a:extLst>
            </p:cNvPr>
            <p:cNvSpPr/>
            <p:nvPr>
              <p:custDataLst>
                <p:tags r:id="rId151"/>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30" name="直接连接符 330">
              <a:extLst>
                <a:ext uri="{FF2B5EF4-FFF2-40B4-BE49-F238E27FC236}">
                  <a16:creationId xmlns:a16="http://schemas.microsoft.com/office/drawing/2014/main" id="{CCB23999-37AB-5A24-6236-74172556BE10}"/>
                </a:ext>
              </a:extLst>
            </p:cNvPr>
            <p:cNvCxnSpPr/>
            <p:nvPr>
              <p:custDataLst>
                <p:tags r:id="rId152"/>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027" name="文本框 1026">
            <a:extLst>
              <a:ext uri="{FF2B5EF4-FFF2-40B4-BE49-F238E27FC236}">
                <a16:creationId xmlns:a16="http://schemas.microsoft.com/office/drawing/2014/main" id="{3FD2C3C6-E1AD-0AB8-6CF9-C376B91C4E67}"/>
              </a:ext>
            </a:extLst>
          </p:cNvPr>
          <p:cNvSpPr txBox="1"/>
          <p:nvPr>
            <p:custDataLst>
              <p:tags r:id="rId130"/>
            </p:custDataLst>
          </p:nvPr>
        </p:nvSpPr>
        <p:spPr>
          <a:xfrm>
            <a:off x="7755369" y="2604026"/>
            <a:ext cx="1120319" cy="246221"/>
          </a:xfrm>
          <a:prstGeom prst="rect">
            <a:avLst/>
          </a:prstGeom>
          <a:noFill/>
        </p:spPr>
        <p:txBody>
          <a:bodyPr wrap="square" rtlCol="0">
            <a:spAutoFit/>
          </a:bodyPr>
          <a:lstStyle/>
          <a:p>
            <a:pPr algn="ctr" defTabSz="913399">
              <a:defRPr/>
            </a:pPr>
            <a:r>
              <a:rPr lang="zh-CN" altLang="en-US" sz="1000" b="1" kern="0" dirty="0">
                <a:solidFill>
                  <a:srgbClr val="374153"/>
                </a:solidFill>
                <a:latin typeface="Lexend" pitchFamily="2" charset="0"/>
                <a:ea typeface="微软雅黑" panose="020B0503020204020204" pitchFamily="34" charset="-122"/>
              </a:rPr>
              <a:t>存储业务</a:t>
            </a:r>
            <a:r>
              <a:rPr lang="en-US" altLang="zh-CN" sz="1000" b="1" kern="0" dirty="0">
                <a:solidFill>
                  <a:srgbClr val="374153"/>
                </a:solidFill>
                <a:latin typeface="Lexend" pitchFamily="2" charset="0"/>
                <a:ea typeface="微软雅黑" panose="020B0503020204020204" pitchFamily="34" charset="-122"/>
              </a:rPr>
              <a:t>Leaf</a:t>
            </a:r>
            <a:endParaRPr lang="zh-CN" altLang="en-US" sz="1000" b="1" kern="0" dirty="0">
              <a:solidFill>
                <a:srgbClr val="374153"/>
              </a:solidFill>
              <a:latin typeface="Lexend" pitchFamily="2" charset="0"/>
              <a:ea typeface="微软雅黑" panose="020B0503020204020204" pitchFamily="34" charset="-122"/>
            </a:endParaRPr>
          </a:p>
        </p:txBody>
      </p:sp>
      <p:sp>
        <p:nvSpPr>
          <p:cNvPr id="1154" name="矩形 1153">
            <a:extLst>
              <a:ext uri="{FF2B5EF4-FFF2-40B4-BE49-F238E27FC236}">
                <a16:creationId xmlns:a16="http://schemas.microsoft.com/office/drawing/2014/main" id="{36896AFF-EA2D-4E69-D6A4-99930ABCC148}"/>
              </a:ext>
            </a:extLst>
          </p:cNvPr>
          <p:cNvSpPr/>
          <p:nvPr>
            <p:custDataLst>
              <p:tags r:id="rId131"/>
            </p:custDataLst>
          </p:nvPr>
        </p:nvSpPr>
        <p:spPr>
          <a:xfrm>
            <a:off x="4657470" y="2904466"/>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grpSp>
        <p:nvGrpSpPr>
          <p:cNvPr id="1177" name="组合 1176">
            <a:extLst>
              <a:ext uri="{FF2B5EF4-FFF2-40B4-BE49-F238E27FC236}">
                <a16:creationId xmlns:a16="http://schemas.microsoft.com/office/drawing/2014/main" id="{6C143460-262E-395D-4322-DDC0A7BFEC7D}"/>
              </a:ext>
            </a:extLst>
          </p:cNvPr>
          <p:cNvGrpSpPr/>
          <p:nvPr/>
        </p:nvGrpSpPr>
        <p:grpSpPr>
          <a:xfrm>
            <a:off x="5077269" y="3029068"/>
            <a:ext cx="160611" cy="137356"/>
            <a:chOff x="8996263" y="2981059"/>
            <a:chExt cx="160611" cy="137356"/>
          </a:xfrm>
        </p:grpSpPr>
        <p:cxnSp>
          <p:nvCxnSpPr>
            <p:cNvPr id="1178" name="直接连接符 330">
              <a:extLst>
                <a:ext uri="{FF2B5EF4-FFF2-40B4-BE49-F238E27FC236}">
                  <a16:creationId xmlns:a16="http://schemas.microsoft.com/office/drawing/2014/main" id="{8E9A250B-F380-F7A7-8007-357F445E57F7}"/>
                </a:ext>
              </a:extLst>
            </p:cNvPr>
            <p:cNvCxnSpPr/>
            <p:nvPr>
              <p:custDataLst>
                <p:tags r:id="rId147"/>
              </p:custDataLst>
            </p:nvPr>
          </p:nvCxnSpPr>
          <p:spPr>
            <a:xfrm>
              <a:off x="8996263" y="3073351"/>
              <a:ext cx="160611" cy="0"/>
            </a:xfrm>
            <a:prstGeom prst="line">
              <a:avLst/>
            </a:prstGeom>
            <a:noFill/>
            <a:ln w="12700" cap="flat" cmpd="sng" algn="ctr">
              <a:solidFill>
                <a:srgbClr val="FF0000"/>
              </a:solidFill>
              <a:prstDash val="solid"/>
            </a:ln>
            <a:effectLst/>
          </p:spPr>
        </p:cxnSp>
        <p:sp>
          <p:nvSpPr>
            <p:cNvPr id="1179" name="椭圆 1178">
              <a:extLst>
                <a:ext uri="{FF2B5EF4-FFF2-40B4-BE49-F238E27FC236}">
                  <a16:creationId xmlns:a16="http://schemas.microsoft.com/office/drawing/2014/main" id="{419AC8EF-1A1A-C8EB-3BF7-6D04882169FE}"/>
                </a:ext>
              </a:extLst>
            </p:cNvPr>
            <p:cNvSpPr/>
            <p:nvPr>
              <p:custDataLst>
                <p:tags r:id="rId148"/>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80" name="直接连接符 330">
              <a:extLst>
                <a:ext uri="{FF2B5EF4-FFF2-40B4-BE49-F238E27FC236}">
                  <a16:creationId xmlns:a16="http://schemas.microsoft.com/office/drawing/2014/main" id="{25950E7B-EABE-DFD7-AFC2-0ED43FD1DD1B}"/>
                </a:ext>
              </a:extLst>
            </p:cNvPr>
            <p:cNvCxnSpPr/>
            <p:nvPr>
              <p:custDataLst>
                <p:tags r:id="rId149"/>
              </p:custDataLst>
            </p:nvPr>
          </p:nvCxnSpPr>
          <p:spPr>
            <a:xfrm>
              <a:off x="8996263" y="3022551"/>
              <a:ext cx="160611" cy="0"/>
            </a:xfrm>
            <a:prstGeom prst="line">
              <a:avLst/>
            </a:prstGeom>
            <a:noFill/>
            <a:ln w="12700" cap="flat" cmpd="sng" algn="ctr">
              <a:solidFill>
                <a:srgbClr val="FF0000"/>
              </a:solidFill>
              <a:prstDash val="solid"/>
            </a:ln>
            <a:effectLst/>
          </p:spPr>
        </p:cxnSp>
      </p:grpSp>
      <p:grpSp>
        <p:nvGrpSpPr>
          <p:cNvPr id="1181" name="组合 1180">
            <a:extLst>
              <a:ext uri="{FF2B5EF4-FFF2-40B4-BE49-F238E27FC236}">
                <a16:creationId xmlns:a16="http://schemas.microsoft.com/office/drawing/2014/main" id="{E5180132-622F-C6DD-8790-8A18DD7015B4}"/>
              </a:ext>
            </a:extLst>
          </p:cNvPr>
          <p:cNvGrpSpPr/>
          <p:nvPr/>
        </p:nvGrpSpPr>
        <p:grpSpPr>
          <a:xfrm>
            <a:off x="3495485" y="3023469"/>
            <a:ext cx="160611" cy="137356"/>
            <a:chOff x="8996263" y="2981059"/>
            <a:chExt cx="160611" cy="137356"/>
          </a:xfrm>
        </p:grpSpPr>
        <p:cxnSp>
          <p:nvCxnSpPr>
            <p:cNvPr id="1182" name="直接连接符 330">
              <a:extLst>
                <a:ext uri="{FF2B5EF4-FFF2-40B4-BE49-F238E27FC236}">
                  <a16:creationId xmlns:a16="http://schemas.microsoft.com/office/drawing/2014/main" id="{00481664-6E60-2F5F-52E5-8734B615AAFD}"/>
                </a:ext>
              </a:extLst>
            </p:cNvPr>
            <p:cNvCxnSpPr/>
            <p:nvPr>
              <p:custDataLst>
                <p:tags r:id="rId144"/>
              </p:custDataLst>
            </p:nvPr>
          </p:nvCxnSpPr>
          <p:spPr>
            <a:xfrm>
              <a:off x="8996263" y="3073351"/>
              <a:ext cx="160611" cy="0"/>
            </a:xfrm>
            <a:prstGeom prst="line">
              <a:avLst/>
            </a:prstGeom>
            <a:noFill/>
            <a:ln w="12700" cap="flat" cmpd="sng" algn="ctr">
              <a:solidFill>
                <a:srgbClr val="FF0000"/>
              </a:solidFill>
              <a:prstDash val="solid"/>
            </a:ln>
            <a:effectLst/>
          </p:spPr>
        </p:cxnSp>
        <p:sp>
          <p:nvSpPr>
            <p:cNvPr id="1183" name="椭圆 1182">
              <a:extLst>
                <a:ext uri="{FF2B5EF4-FFF2-40B4-BE49-F238E27FC236}">
                  <a16:creationId xmlns:a16="http://schemas.microsoft.com/office/drawing/2014/main" id="{16242CB7-2188-7F07-B17E-9168CE36DD61}"/>
                </a:ext>
              </a:extLst>
            </p:cNvPr>
            <p:cNvSpPr/>
            <p:nvPr>
              <p:custDataLst>
                <p:tags r:id="rId145"/>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184" name="直接连接符 330">
              <a:extLst>
                <a:ext uri="{FF2B5EF4-FFF2-40B4-BE49-F238E27FC236}">
                  <a16:creationId xmlns:a16="http://schemas.microsoft.com/office/drawing/2014/main" id="{D58CCB5D-1D69-3666-E073-297A33380019}"/>
                </a:ext>
              </a:extLst>
            </p:cNvPr>
            <p:cNvCxnSpPr/>
            <p:nvPr>
              <p:custDataLst>
                <p:tags r:id="rId146"/>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185" name="矩形 1184">
            <a:extLst>
              <a:ext uri="{FF2B5EF4-FFF2-40B4-BE49-F238E27FC236}">
                <a16:creationId xmlns:a16="http://schemas.microsoft.com/office/drawing/2014/main" id="{C64EB564-8987-9910-B2BE-75BCAC9363A2}"/>
              </a:ext>
            </a:extLst>
          </p:cNvPr>
          <p:cNvSpPr/>
          <p:nvPr>
            <p:custDataLst>
              <p:tags r:id="rId132"/>
            </p:custDataLst>
          </p:nvPr>
        </p:nvSpPr>
        <p:spPr>
          <a:xfrm>
            <a:off x="3072682" y="2901972"/>
            <a:ext cx="1000210" cy="365663"/>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grpSp>
        <p:nvGrpSpPr>
          <p:cNvPr id="1234" name="组合 1233">
            <a:extLst>
              <a:ext uri="{FF2B5EF4-FFF2-40B4-BE49-F238E27FC236}">
                <a16:creationId xmlns:a16="http://schemas.microsoft.com/office/drawing/2014/main" id="{228FD725-0972-9146-D884-A53970BFBD30}"/>
              </a:ext>
            </a:extLst>
          </p:cNvPr>
          <p:cNvGrpSpPr/>
          <p:nvPr/>
        </p:nvGrpSpPr>
        <p:grpSpPr>
          <a:xfrm>
            <a:off x="6380063" y="1438104"/>
            <a:ext cx="160611" cy="137356"/>
            <a:chOff x="8996263" y="2981059"/>
            <a:chExt cx="160611" cy="137356"/>
          </a:xfrm>
        </p:grpSpPr>
        <p:cxnSp>
          <p:nvCxnSpPr>
            <p:cNvPr id="1235" name="直接连接符 330">
              <a:extLst>
                <a:ext uri="{FF2B5EF4-FFF2-40B4-BE49-F238E27FC236}">
                  <a16:creationId xmlns:a16="http://schemas.microsoft.com/office/drawing/2014/main" id="{3E6FADB8-5DC8-988D-8A46-74FE1C140CE0}"/>
                </a:ext>
              </a:extLst>
            </p:cNvPr>
            <p:cNvCxnSpPr/>
            <p:nvPr>
              <p:custDataLst>
                <p:tags r:id="rId141"/>
              </p:custDataLst>
            </p:nvPr>
          </p:nvCxnSpPr>
          <p:spPr>
            <a:xfrm>
              <a:off x="8996263" y="3073351"/>
              <a:ext cx="160611" cy="0"/>
            </a:xfrm>
            <a:prstGeom prst="line">
              <a:avLst/>
            </a:prstGeom>
            <a:noFill/>
            <a:ln w="12700" cap="flat" cmpd="sng" algn="ctr">
              <a:solidFill>
                <a:srgbClr val="FF0000"/>
              </a:solidFill>
              <a:prstDash val="solid"/>
            </a:ln>
            <a:effectLst/>
          </p:spPr>
        </p:cxnSp>
        <p:sp>
          <p:nvSpPr>
            <p:cNvPr id="1236" name="椭圆 1235">
              <a:extLst>
                <a:ext uri="{FF2B5EF4-FFF2-40B4-BE49-F238E27FC236}">
                  <a16:creationId xmlns:a16="http://schemas.microsoft.com/office/drawing/2014/main" id="{4902005D-2523-5295-3979-11F153AFD817}"/>
                </a:ext>
              </a:extLst>
            </p:cNvPr>
            <p:cNvSpPr/>
            <p:nvPr>
              <p:custDataLst>
                <p:tags r:id="rId142"/>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237" name="直接连接符 330">
              <a:extLst>
                <a:ext uri="{FF2B5EF4-FFF2-40B4-BE49-F238E27FC236}">
                  <a16:creationId xmlns:a16="http://schemas.microsoft.com/office/drawing/2014/main" id="{A807A73F-CE72-74AA-716D-8425AE7771C1}"/>
                </a:ext>
              </a:extLst>
            </p:cNvPr>
            <p:cNvCxnSpPr/>
            <p:nvPr>
              <p:custDataLst>
                <p:tags r:id="rId143"/>
              </p:custDataLst>
            </p:nvPr>
          </p:nvCxnSpPr>
          <p:spPr>
            <a:xfrm>
              <a:off x="8996263" y="3022551"/>
              <a:ext cx="160611" cy="0"/>
            </a:xfrm>
            <a:prstGeom prst="line">
              <a:avLst/>
            </a:prstGeom>
            <a:noFill/>
            <a:ln w="12700" cap="flat" cmpd="sng" algn="ctr">
              <a:solidFill>
                <a:srgbClr val="FF0000"/>
              </a:solidFill>
              <a:prstDash val="solid"/>
            </a:ln>
            <a:effectLst/>
          </p:spPr>
        </p:cxnSp>
      </p:grpSp>
      <p:grpSp>
        <p:nvGrpSpPr>
          <p:cNvPr id="1254" name="组合 1253">
            <a:extLst>
              <a:ext uri="{FF2B5EF4-FFF2-40B4-BE49-F238E27FC236}">
                <a16:creationId xmlns:a16="http://schemas.microsoft.com/office/drawing/2014/main" id="{33A4DF71-0BF8-B110-B284-61AB7220512F}"/>
              </a:ext>
            </a:extLst>
          </p:cNvPr>
          <p:cNvGrpSpPr/>
          <p:nvPr/>
        </p:nvGrpSpPr>
        <p:grpSpPr>
          <a:xfrm>
            <a:off x="1275481" y="3153783"/>
            <a:ext cx="160611" cy="137356"/>
            <a:chOff x="8996263" y="2981059"/>
            <a:chExt cx="160611" cy="137356"/>
          </a:xfrm>
        </p:grpSpPr>
        <p:cxnSp>
          <p:nvCxnSpPr>
            <p:cNvPr id="1255" name="直接连接符 330">
              <a:extLst>
                <a:ext uri="{FF2B5EF4-FFF2-40B4-BE49-F238E27FC236}">
                  <a16:creationId xmlns:a16="http://schemas.microsoft.com/office/drawing/2014/main" id="{BCF65BF0-AE48-DD73-4778-53EFBDD578F6}"/>
                </a:ext>
              </a:extLst>
            </p:cNvPr>
            <p:cNvCxnSpPr/>
            <p:nvPr>
              <p:custDataLst>
                <p:tags r:id="rId138"/>
              </p:custDataLst>
            </p:nvPr>
          </p:nvCxnSpPr>
          <p:spPr>
            <a:xfrm>
              <a:off x="8996263" y="3073351"/>
              <a:ext cx="160611" cy="0"/>
            </a:xfrm>
            <a:prstGeom prst="line">
              <a:avLst/>
            </a:prstGeom>
            <a:noFill/>
            <a:ln w="12700" cap="flat" cmpd="sng" algn="ctr">
              <a:solidFill>
                <a:srgbClr val="FF0000"/>
              </a:solidFill>
              <a:prstDash val="solid"/>
            </a:ln>
            <a:effectLst/>
          </p:spPr>
        </p:cxnSp>
        <p:sp>
          <p:nvSpPr>
            <p:cNvPr id="1256" name="椭圆 1255">
              <a:extLst>
                <a:ext uri="{FF2B5EF4-FFF2-40B4-BE49-F238E27FC236}">
                  <a16:creationId xmlns:a16="http://schemas.microsoft.com/office/drawing/2014/main" id="{B6A1C02A-7D2A-FAE6-D3C8-EC5D580A4C65}"/>
                </a:ext>
              </a:extLst>
            </p:cNvPr>
            <p:cNvSpPr/>
            <p:nvPr>
              <p:custDataLst>
                <p:tags r:id="rId139"/>
              </p:custDataLst>
            </p:nvPr>
          </p:nvSpPr>
          <p:spPr>
            <a:xfrm flipH="1">
              <a:off x="9051996" y="2981059"/>
              <a:ext cx="49076" cy="137356"/>
            </a:xfrm>
            <a:prstGeom prst="ellipse">
              <a:avLst/>
            </a:prstGeom>
            <a:noFill/>
            <a:ln w="12700" cap="flat" cmpd="sng" algn="ctr">
              <a:solidFill>
                <a:srgbClr val="FF0000"/>
              </a:solidFill>
              <a:prstDash val="solid"/>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cxnSp>
          <p:nvCxnSpPr>
            <p:cNvPr id="1257" name="直接连接符 330">
              <a:extLst>
                <a:ext uri="{FF2B5EF4-FFF2-40B4-BE49-F238E27FC236}">
                  <a16:creationId xmlns:a16="http://schemas.microsoft.com/office/drawing/2014/main" id="{4B462E37-4D7D-C83B-DEC0-10FBA6B98406}"/>
                </a:ext>
              </a:extLst>
            </p:cNvPr>
            <p:cNvCxnSpPr/>
            <p:nvPr>
              <p:custDataLst>
                <p:tags r:id="rId140"/>
              </p:custDataLst>
            </p:nvPr>
          </p:nvCxnSpPr>
          <p:spPr>
            <a:xfrm>
              <a:off x="8996263" y="3022551"/>
              <a:ext cx="160611" cy="0"/>
            </a:xfrm>
            <a:prstGeom prst="line">
              <a:avLst/>
            </a:prstGeom>
            <a:noFill/>
            <a:ln w="12700" cap="flat" cmpd="sng" algn="ctr">
              <a:solidFill>
                <a:srgbClr val="FF0000"/>
              </a:solidFill>
              <a:prstDash val="solid"/>
            </a:ln>
            <a:effectLst/>
          </p:spPr>
        </p:cxnSp>
      </p:grpSp>
      <p:sp>
        <p:nvSpPr>
          <p:cNvPr id="1279" name="矩形 1278">
            <a:extLst>
              <a:ext uri="{FF2B5EF4-FFF2-40B4-BE49-F238E27FC236}">
                <a16:creationId xmlns:a16="http://schemas.microsoft.com/office/drawing/2014/main" id="{FC24211B-7A4F-984F-A251-24B2404B60C0}"/>
              </a:ext>
            </a:extLst>
          </p:cNvPr>
          <p:cNvSpPr/>
          <p:nvPr>
            <p:custDataLst>
              <p:tags r:id="rId133"/>
            </p:custDataLst>
          </p:nvPr>
        </p:nvSpPr>
        <p:spPr>
          <a:xfrm>
            <a:off x="2403179" y="5154848"/>
            <a:ext cx="782089" cy="794636"/>
          </a:xfrm>
          <a:prstGeom prst="rect">
            <a:avLst/>
          </a:prstGeom>
          <a:noFill/>
          <a:ln w="19050" cap="flat" cmpd="sng" algn="ctr">
            <a:solidFill>
              <a:schemeClr val="bg1">
                <a:lumMod val="75000"/>
              </a:schemeClr>
            </a:solidFill>
            <a:prstDash val="sysDash"/>
          </a:ln>
          <a:effectLst/>
        </p:spPr>
        <p:txBody>
          <a:bodyPr rot="0" spcFirstLastPara="0" vertOverflow="overflow" horzOverflow="overflow" vert="horz" wrap="square" lIns="49694" tIns="24844" rIns="49694" bIns="24844" numCol="1" spcCol="0" rtlCol="0" fromWordArt="0" anchor="ctr" anchorCtr="0" forceAA="0" compatLnSpc="1">
            <a:noAutofit/>
          </a:bodyPr>
          <a:lstStyle/>
          <a:p>
            <a:pPr algn="ctr" defTabSz="913399">
              <a:defRPr/>
            </a:pPr>
            <a:endParaRPr lang="zh-CN" altLang="en-US" sz="1200" kern="0">
              <a:solidFill>
                <a:srgbClr val="374153"/>
              </a:solidFill>
              <a:latin typeface="Lexend" pitchFamily="2" charset="0"/>
              <a:ea typeface="微软雅黑" panose="020B0503020204020204" pitchFamily="34" charset="-122"/>
            </a:endParaRPr>
          </a:p>
        </p:txBody>
      </p:sp>
      <p:pic>
        <p:nvPicPr>
          <p:cNvPr id="1325" name="图片 1324">
            <a:extLst>
              <a:ext uri="{FF2B5EF4-FFF2-40B4-BE49-F238E27FC236}">
                <a16:creationId xmlns:a16="http://schemas.microsoft.com/office/drawing/2014/main" id="{62340718-760F-57AE-440E-D939A8B1C311}"/>
              </a:ext>
            </a:extLst>
          </p:cNvPr>
          <p:cNvPicPr>
            <a:picLocks noChangeAspect="1"/>
          </p:cNvPicPr>
          <p:nvPr>
            <p:custDataLst>
              <p:tags r:id="rId134"/>
            </p:custDataLst>
          </p:nvPr>
        </p:nvPicPr>
        <p:blipFill>
          <a:blip r:embed="rId161" cstate="screen">
            <a:extLst>
              <a:ext uri="{28A0092B-C50C-407E-A947-70E740481C1C}">
                <a14:useLocalDpi xmlns:a14="http://schemas.microsoft.com/office/drawing/2010/main"/>
              </a:ext>
            </a:extLst>
          </a:blip>
          <a:stretch>
            <a:fillRect/>
          </a:stretch>
        </p:blipFill>
        <p:spPr>
          <a:xfrm>
            <a:off x="7054292" y="4462130"/>
            <a:ext cx="506758" cy="137290"/>
          </a:xfrm>
          <a:prstGeom prst="rect">
            <a:avLst/>
          </a:prstGeom>
        </p:spPr>
      </p:pic>
      <p:cxnSp>
        <p:nvCxnSpPr>
          <p:cNvPr id="1345" name="直接连接符 433">
            <a:extLst>
              <a:ext uri="{FF2B5EF4-FFF2-40B4-BE49-F238E27FC236}">
                <a16:creationId xmlns:a16="http://schemas.microsoft.com/office/drawing/2014/main" id="{FA325EAC-39CA-5985-46C6-C64EEE1AD65C}"/>
              </a:ext>
            </a:extLst>
          </p:cNvPr>
          <p:cNvCxnSpPr>
            <a:cxnSpLocks/>
            <a:stCxn id="1168" idx="2"/>
            <a:endCxn id="6" idx="0"/>
          </p:cNvCxnSpPr>
          <p:nvPr>
            <p:custDataLst>
              <p:tags r:id="rId135"/>
            </p:custDataLst>
          </p:nvPr>
        </p:nvCxnSpPr>
        <p:spPr>
          <a:xfrm>
            <a:off x="1830263" y="3517176"/>
            <a:ext cx="3235094" cy="241433"/>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 name="直接连接符 433">
            <a:extLst>
              <a:ext uri="{FF2B5EF4-FFF2-40B4-BE49-F238E27FC236}">
                <a16:creationId xmlns:a16="http://schemas.microsoft.com/office/drawing/2014/main" id="{810986FF-4445-7B95-0A9B-EBD6F6A67935}"/>
              </a:ext>
            </a:extLst>
          </p:cNvPr>
          <p:cNvCxnSpPr>
            <a:cxnSpLocks/>
            <a:stCxn id="1168" idx="2"/>
            <a:endCxn id="8" idx="0"/>
          </p:cNvCxnSpPr>
          <p:nvPr>
            <p:custDataLst>
              <p:tags r:id="rId136"/>
            </p:custDataLst>
          </p:nvPr>
        </p:nvCxnSpPr>
        <p:spPr>
          <a:xfrm>
            <a:off x="1830263" y="3517176"/>
            <a:ext cx="425117" cy="1481995"/>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9" name="直接连接符 433">
            <a:extLst>
              <a:ext uri="{FF2B5EF4-FFF2-40B4-BE49-F238E27FC236}">
                <a16:creationId xmlns:a16="http://schemas.microsoft.com/office/drawing/2014/main" id="{8258F8B6-B073-6C22-B118-D20D483AE22D}"/>
              </a:ext>
            </a:extLst>
          </p:cNvPr>
          <p:cNvCxnSpPr>
            <a:cxnSpLocks/>
            <a:stCxn id="1168" idx="2"/>
            <a:endCxn id="3" idx="0"/>
          </p:cNvCxnSpPr>
          <p:nvPr>
            <p:custDataLst>
              <p:tags r:id="rId137"/>
            </p:custDataLst>
          </p:nvPr>
        </p:nvCxnSpPr>
        <p:spPr>
          <a:xfrm>
            <a:off x="1830263" y="3517176"/>
            <a:ext cx="6432763" cy="242385"/>
          </a:xfrm>
          <a:prstGeom prst="line">
            <a:avLst/>
          </a:prstGeom>
          <a:noFill/>
          <a:ln w="19050">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11746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BAA7F-DD02-28F5-B6CB-185ED7C988DB}"/>
              </a:ext>
            </a:extLst>
          </p:cNvPr>
          <p:cNvSpPr>
            <a:spLocks noGrp="1"/>
          </p:cNvSpPr>
          <p:nvPr>
            <p:ph type="title"/>
          </p:nvPr>
        </p:nvSpPr>
        <p:spPr/>
        <p:txBody>
          <a:bodyPr/>
          <a:lstStyle/>
          <a:p>
            <a:r>
              <a:rPr lang="zh-CN" altLang="en-US" dirty="0"/>
              <a:t>铜缆 </a:t>
            </a:r>
            <a:r>
              <a:rPr lang="en" altLang="zh-CN" dirty="0"/>
              <a:t>vs </a:t>
            </a:r>
            <a:r>
              <a:rPr lang="zh-CN" altLang="en-US" dirty="0"/>
              <a:t>光纤：传输介质之战​</a:t>
            </a:r>
            <a:endParaRPr kumimoji="1" lang="zh-CN" altLang="en-US" dirty="0"/>
          </a:p>
        </p:txBody>
      </p:sp>
      <p:sp>
        <p:nvSpPr>
          <p:cNvPr id="3" name="内容占位符 2">
            <a:extLst>
              <a:ext uri="{FF2B5EF4-FFF2-40B4-BE49-F238E27FC236}">
                <a16:creationId xmlns:a16="http://schemas.microsoft.com/office/drawing/2014/main" id="{7EDE4D23-9B14-DBBC-9EF5-7CDF94083B6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7AB4BDB-A3F7-DD80-DB9B-6BFDA2F0AEF9}"/>
              </a:ext>
            </a:extLst>
          </p:cNvPr>
          <p:cNvSpPr>
            <a:spLocks noGrp="1"/>
          </p:cNvSpPr>
          <p:nvPr>
            <p:ph sz="half" idx="10"/>
          </p:nvPr>
        </p:nvSpPr>
        <p:spPr/>
        <p:txBody>
          <a:bodyPr/>
          <a:lstStyle/>
          <a:p>
            <a:endParaRPr kumimoji="1" lang="zh-CN" altLang="en-US"/>
          </a:p>
        </p:txBody>
      </p:sp>
      <p:pic>
        <p:nvPicPr>
          <p:cNvPr id="4100" name="Picture 4" descr="图片">
            <a:extLst>
              <a:ext uri="{FF2B5EF4-FFF2-40B4-BE49-F238E27FC236}">
                <a16:creationId xmlns:a16="http://schemas.microsoft.com/office/drawing/2014/main" id="{E561E391-36FD-3172-27A5-6CCFE55D9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34" y="1246908"/>
            <a:ext cx="7889130" cy="4117140"/>
          </a:xfrm>
          <a:prstGeom prst="roundRect">
            <a:avLst>
              <a:gd name="adj" fmla="val 6070"/>
            </a:avLst>
          </a:prstGeom>
          <a:solidFill>
            <a:srgbClr val="FFFFFF">
              <a:shade val="85000"/>
            </a:srgbClr>
          </a:solidFill>
          <a:ln>
            <a:noFill/>
          </a:ln>
          <a:effectLst>
            <a:reflection blurRad="12700" stA="38000" endPos="28000" dist="5000" dir="5400000" sy="-100000" algn="bl" rotWithShape="0"/>
          </a:effectLst>
        </p:spPr>
      </p:pic>
      <p:pic>
        <p:nvPicPr>
          <p:cNvPr id="4102" name="Picture 6" descr="图片">
            <a:extLst>
              <a:ext uri="{FF2B5EF4-FFF2-40B4-BE49-F238E27FC236}">
                <a16:creationId xmlns:a16="http://schemas.microsoft.com/office/drawing/2014/main" id="{C3E034F4-C906-05F0-C1B6-4DB49953A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427" y="2715110"/>
            <a:ext cx="7010112" cy="3643798"/>
          </a:xfrm>
          <a:prstGeom prst="roundRect">
            <a:avLst>
              <a:gd name="adj" fmla="val 716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623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b="1" i="0" dirty="0">
                <a:effectLst/>
                <a:latin typeface="system-ui"/>
              </a:rPr>
              <a:t>通信机制</a:t>
            </a:r>
            <a:endParaRPr lang="en-US" altLang="zh-CN" b="1" i="0" dirty="0">
              <a:effectLst/>
              <a:latin typeface="system-ui"/>
            </a:endParaRPr>
          </a:p>
          <a:p>
            <a:r>
              <a:rPr lang="zh-CN" altLang="en-US" sz="7200" b="1" i="0" dirty="0">
                <a:effectLst/>
                <a:latin typeface="system-ui"/>
              </a:rPr>
              <a:t>数据传输方式</a:t>
            </a:r>
          </a:p>
        </p:txBody>
      </p:sp>
    </p:spTree>
    <p:extLst>
      <p:ext uri="{BB962C8B-B14F-4D97-AF65-F5344CB8AC3E}">
        <p14:creationId xmlns:p14="http://schemas.microsoft.com/office/powerpoint/2010/main" val="3792173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2D134E-57C5-96AE-D1AE-57E2004B5C54}"/>
              </a:ext>
            </a:extLst>
          </p:cNvPr>
          <p:cNvSpPr>
            <a:spLocks noGrp="1"/>
          </p:cNvSpPr>
          <p:nvPr>
            <p:ph type="title"/>
          </p:nvPr>
        </p:nvSpPr>
        <p:spPr>
          <a:xfrm>
            <a:off x="623635" y="522789"/>
            <a:ext cx="10963473" cy="589190"/>
          </a:xfrm>
        </p:spPr>
        <p:txBody>
          <a:bodyPr/>
          <a:lstStyle/>
          <a:p>
            <a:r>
              <a:rPr lang="zh-CN" altLang="en-US" dirty="0"/>
              <a:t>单轨 </a:t>
            </a:r>
            <a:r>
              <a:rPr lang="en" altLang="zh-CN" dirty="0"/>
              <a:t>vs </a:t>
            </a:r>
            <a:r>
              <a:rPr lang="zh-CN" altLang="en-US" dirty="0"/>
              <a:t>多轨通信</a:t>
            </a:r>
          </a:p>
        </p:txBody>
      </p:sp>
      <p:sp>
        <p:nvSpPr>
          <p:cNvPr id="4" name="内容占位符 3">
            <a:extLst>
              <a:ext uri="{FF2B5EF4-FFF2-40B4-BE49-F238E27FC236}">
                <a16:creationId xmlns:a16="http://schemas.microsoft.com/office/drawing/2014/main" id="{1B721485-0F64-6B58-DC3E-8F6A211F7580}"/>
              </a:ext>
            </a:extLst>
          </p:cNvPr>
          <p:cNvSpPr>
            <a:spLocks noGrp="1"/>
          </p:cNvSpPr>
          <p:nvPr>
            <p:ph sz="half" idx="1"/>
          </p:nvPr>
        </p:nvSpPr>
        <p:spPr>
          <a:xfrm>
            <a:off x="623888" y="1246188"/>
            <a:ext cx="10963275" cy="3180339"/>
          </a:xfrm>
        </p:spPr>
        <p:txBody>
          <a:bodyPr/>
          <a:lstStyle/>
          <a:p>
            <a:r>
              <a:rPr lang="zh-CN" altLang="en-US" b="1" dirty="0"/>
              <a:t>单轨通信：</a:t>
            </a:r>
          </a:p>
          <a:p>
            <a:pPr marL="582006" lvl="1" indent="-342900">
              <a:buFont typeface="+mj-lt"/>
              <a:buAutoNum type="arabicPeriod"/>
            </a:pPr>
            <a:r>
              <a:rPr lang="zh-CN" altLang="en-US" dirty="0"/>
              <a:t>像单车道公路，数据排队传输</a:t>
            </a:r>
          </a:p>
          <a:p>
            <a:pPr marL="582006" lvl="1" indent="-342900">
              <a:buFont typeface="+mj-lt"/>
              <a:buAutoNum type="arabicPeriod"/>
            </a:pPr>
            <a:r>
              <a:rPr lang="zh-CN" altLang="en-US" dirty="0"/>
              <a:t>常见于传统以太网</a:t>
            </a:r>
          </a:p>
          <a:p>
            <a:pPr marL="582006" lvl="1" indent="-342900">
              <a:buFont typeface="+mj-lt"/>
              <a:buAutoNum type="arabicPeriod"/>
            </a:pPr>
            <a:r>
              <a:rPr lang="zh-CN" altLang="en-US" dirty="0"/>
              <a:t>容易拥堵，不适合</a:t>
            </a:r>
            <a:r>
              <a:rPr lang="en" altLang="zh-CN" dirty="0"/>
              <a:t>AI</a:t>
            </a:r>
            <a:r>
              <a:rPr lang="zh-CN" altLang="en-US" dirty="0"/>
              <a:t>训练</a:t>
            </a:r>
          </a:p>
          <a:p>
            <a:endParaRPr lang="en-US" altLang="zh-CN" dirty="0"/>
          </a:p>
        </p:txBody>
      </p:sp>
      <p:sp>
        <p:nvSpPr>
          <p:cNvPr id="7" name="内容占位符 3">
            <a:extLst>
              <a:ext uri="{FF2B5EF4-FFF2-40B4-BE49-F238E27FC236}">
                <a16:creationId xmlns:a16="http://schemas.microsoft.com/office/drawing/2014/main" id="{DD70ED40-AF3B-8321-BB38-091C82A6B8B6}"/>
              </a:ext>
            </a:extLst>
          </p:cNvPr>
          <p:cNvSpPr txBox="1">
            <a:spLocks/>
          </p:cNvSpPr>
          <p:nvPr/>
        </p:nvSpPr>
        <p:spPr>
          <a:xfrm>
            <a:off x="6181509" y="1246188"/>
            <a:ext cx="5132676" cy="318033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345016" indent="-342900"/>
            <a:r>
              <a:rPr lang="zh-CN" altLang="en-US" b="1" dirty="0"/>
              <a:t>多轨通信：</a:t>
            </a:r>
          </a:p>
          <a:p>
            <a:pPr marL="582006" lvl="1" indent="-342900">
              <a:buFont typeface="+mj-lt"/>
              <a:buAutoNum type="arabicPeriod"/>
            </a:pPr>
            <a:r>
              <a:rPr lang="zh-CN" altLang="en-US" dirty="0"/>
              <a:t>像多车道高速公路，数据并行传输</a:t>
            </a:r>
          </a:p>
          <a:p>
            <a:pPr marL="582006" lvl="1" indent="-342900">
              <a:buFont typeface="+mj-lt"/>
              <a:buAutoNum type="arabicPeriod"/>
            </a:pPr>
            <a:r>
              <a:rPr lang="en" altLang="zh-CN" dirty="0"/>
              <a:t>NVLink 4.0</a:t>
            </a:r>
            <a:r>
              <a:rPr lang="zh-CN" altLang="en-US" dirty="0"/>
              <a:t>支持</a:t>
            </a:r>
            <a:r>
              <a:rPr lang="en-US" altLang="zh-CN" dirty="0"/>
              <a:t>18</a:t>
            </a:r>
            <a:r>
              <a:rPr lang="zh-CN" altLang="en-US" dirty="0"/>
              <a:t>条并行</a:t>
            </a:r>
            <a:r>
              <a:rPr lang="en-US" altLang="zh-CN" dirty="0"/>
              <a:t>"</a:t>
            </a:r>
            <a:r>
              <a:rPr lang="zh-CN" altLang="en-US" dirty="0"/>
              <a:t>数据车道</a:t>
            </a:r>
            <a:r>
              <a:rPr lang="en-US" altLang="zh-CN" dirty="0"/>
              <a:t>"</a:t>
            </a:r>
          </a:p>
          <a:p>
            <a:pPr marL="582006" lvl="1" indent="-342900">
              <a:buFont typeface="+mj-lt"/>
              <a:buAutoNum type="arabicPeriod"/>
            </a:pPr>
            <a:r>
              <a:rPr lang="zh-CN" altLang="en-US" dirty="0"/>
              <a:t>是</a:t>
            </a:r>
            <a:r>
              <a:rPr lang="en" altLang="zh-CN" dirty="0"/>
              <a:t>Scale Up</a:t>
            </a:r>
            <a:r>
              <a:rPr lang="zh-CN" altLang="en-US" dirty="0"/>
              <a:t>性能的关键</a:t>
            </a:r>
          </a:p>
        </p:txBody>
      </p:sp>
      <p:sp>
        <p:nvSpPr>
          <p:cNvPr id="13" name="文本框 12">
            <a:extLst>
              <a:ext uri="{FF2B5EF4-FFF2-40B4-BE49-F238E27FC236}">
                <a16:creationId xmlns:a16="http://schemas.microsoft.com/office/drawing/2014/main" id="{61E3CA12-7775-44D8-B264-11F1F0782F22}"/>
              </a:ext>
            </a:extLst>
          </p:cNvPr>
          <p:cNvSpPr txBox="1"/>
          <p:nvPr/>
        </p:nvSpPr>
        <p:spPr>
          <a:xfrm>
            <a:off x="766330" y="4561465"/>
            <a:ext cx="8201025" cy="977383"/>
          </a:xfrm>
          <a:prstGeom prst="rect">
            <a:avLst/>
          </a:prstGeom>
          <a:noFill/>
        </p:spPr>
        <p:txBody>
          <a:bodyPr wrap="square">
            <a:spAutoFit/>
          </a:bodyPr>
          <a:lstStyle/>
          <a:p>
            <a:pPr marL="124766" indent="-342900" defTabSz="1218804" fontAlgn="base" latinLnBrk="1">
              <a:lnSpc>
                <a:spcPct val="150000"/>
              </a:lnSpc>
              <a:spcAft>
                <a:spcPts val="800"/>
              </a:spcAft>
              <a:buClr>
                <a:srgbClr val="92D050"/>
              </a:buClr>
              <a:buFont typeface="Arial" panose="020B0604020202020204" pitchFamily="34" charset="0"/>
              <a:buChar char="•"/>
            </a:pPr>
            <a:r>
              <a:rPr lang="en" altLang="zh-CN" kern="0" dirty="0">
                <a:solidFill>
                  <a:srgbClr val="374154"/>
                </a:solidFill>
                <a:latin typeface="Lexend" pitchFamily="2" charset="0"/>
                <a:ea typeface="微软雅黑" pitchFamily="34" charset="-122"/>
              </a:rPr>
              <a:t>Scale Up</a:t>
            </a:r>
            <a:r>
              <a:rPr lang="zh-CN" altLang="en-US" kern="0" dirty="0">
                <a:solidFill>
                  <a:srgbClr val="374154"/>
                </a:solidFill>
                <a:latin typeface="Lexend" pitchFamily="2" charset="0"/>
                <a:ea typeface="微软雅黑" pitchFamily="34" charset="-122"/>
              </a:rPr>
              <a:t> 依赖多轨通信实现单机内 </a:t>
            </a:r>
            <a:r>
              <a:rPr lang="en" altLang="zh-CN" kern="0" dirty="0">
                <a:solidFill>
                  <a:srgbClr val="374154"/>
                </a:solidFill>
                <a:latin typeface="Lexend" pitchFamily="2" charset="0"/>
                <a:ea typeface="微软雅黑" pitchFamily="34" charset="-122"/>
              </a:rPr>
              <a:t>GPU</a:t>
            </a:r>
            <a:r>
              <a:rPr lang="zh-CN" altLang="en-US" kern="0" dirty="0">
                <a:solidFill>
                  <a:srgbClr val="374154"/>
                </a:solidFill>
                <a:latin typeface="Lexend" pitchFamily="2" charset="0"/>
                <a:ea typeface="微软雅黑" pitchFamily="34" charset="-122"/>
              </a:rPr>
              <a:t> 闪电交互</a:t>
            </a:r>
            <a:endParaRPr lang="en-US" altLang="zh-CN" kern="0" dirty="0">
              <a:solidFill>
                <a:srgbClr val="374154"/>
              </a:solidFill>
              <a:latin typeface="Lexend" pitchFamily="2" charset="0"/>
              <a:ea typeface="微软雅黑" pitchFamily="34" charset="-122"/>
            </a:endParaRPr>
          </a:p>
          <a:p>
            <a:pPr marL="124766" indent="-342900" defTabSz="1218804" fontAlgn="base" latinLnBrk="1">
              <a:lnSpc>
                <a:spcPct val="150000"/>
              </a:lnSpc>
              <a:spcAft>
                <a:spcPts val="800"/>
              </a:spcAft>
              <a:buClr>
                <a:srgbClr val="92D050"/>
              </a:buClr>
              <a:buFont typeface="Arial" panose="020B0604020202020204" pitchFamily="34" charset="0"/>
              <a:buChar char="•"/>
            </a:pPr>
            <a:r>
              <a:rPr lang="en" altLang="zh-CN" kern="0" dirty="0">
                <a:solidFill>
                  <a:srgbClr val="374154"/>
                </a:solidFill>
                <a:latin typeface="Lexend" pitchFamily="2" charset="0"/>
                <a:ea typeface="微软雅黑" pitchFamily="34" charset="-122"/>
              </a:rPr>
              <a:t>Scale Out</a:t>
            </a:r>
            <a:r>
              <a:rPr lang="zh-CN" altLang="en-US" kern="0" dirty="0">
                <a:solidFill>
                  <a:srgbClr val="374154"/>
                </a:solidFill>
                <a:latin typeface="Lexend" pitchFamily="2" charset="0"/>
                <a:ea typeface="微软雅黑" pitchFamily="34" charset="-122"/>
              </a:rPr>
              <a:t> 则需要智能路由确保跨服务器数据流高效</a:t>
            </a:r>
          </a:p>
        </p:txBody>
      </p:sp>
    </p:spTree>
    <p:extLst>
      <p:ext uri="{BB962C8B-B14F-4D97-AF65-F5344CB8AC3E}">
        <p14:creationId xmlns:p14="http://schemas.microsoft.com/office/powerpoint/2010/main" val="296360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2D134E-57C5-96AE-D1AE-57E2004B5C54}"/>
              </a:ext>
            </a:extLst>
          </p:cNvPr>
          <p:cNvSpPr>
            <a:spLocks noGrp="1"/>
          </p:cNvSpPr>
          <p:nvPr>
            <p:ph type="title"/>
          </p:nvPr>
        </p:nvSpPr>
        <p:spPr/>
        <p:txBody>
          <a:bodyPr/>
          <a:lstStyle/>
          <a:p>
            <a:r>
              <a:rPr lang="zh-CN" altLang="en-US" dirty="0"/>
              <a:t>单轨 </a:t>
            </a:r>
            <a:r>
              <a:rPr lang="en" altLang="zh-CN" dirty="0"/>
              <a:t>vs </a:t>
            </a:r>
            <a:r>
              <a:rPr lang="zh-CN" altLang="en-US" dirty="0"/>
              <a:t>多轨通信</a:t>
            </a:r>
          </a:p>
        </p:txBody>
      </p:sp>
      <p:pic>
        <p:nvPicPr>
          <p:cNvPr id="7170" name="Picture 2" descr="在这里插入图片描述">
            <a:extLst>
              <a:ext uri="{FF2B5EF4-FFF2-40B4-BE49-F238E27FC236}">
                <a16:creationId xmlns:a16="http://schemas.microsoft.com/office/drawing/2014/main" id="{6DF35080-2EEF-3D87-0A4E-DE8BF1927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23"/>
          <a:stretch/>
        </p:blipFill>
        <p:spPr bwMode="auto">
          <a:xfrm>
            <a:off x="1526381" y="1111979"/>
            <a:ext cx="9144000" cy="538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2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5299125" y="1046095"/>
            <a:ext cx="1598515"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X</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b="1" i="0" dirty="0">
                <a:effectLst/>
                <a:latin typeface="system-ui"/>
              </a:rPr>
              <a:t>总结与思考</a:t>
            </a:r>
            <a:endParaRPr lang="zh-CN" altLang="en-US" sz="7200" b="1" i="0" dirty="0">
              <a:effectLst/>
              <a:latin typeface="system-ui"/>
            </a:endParaRPr>
          </a:p>
        </p:txBody>
      </p:sp>
    </p:spTree>
    <p:extLst>
      <p:ext uri="{BB962C8B-B14F-4D97-AF65-F5344CB8AC3E}">
        <p14:creationId xmlns:p14="http://schemas.microsoft.com/office/powerpoint/2010/main" val="1584921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797C53D-DF94-7BA9-68BE-A4A16D0C2F28}"/>
              </a:ext>
            </a:extLst>
          </p:cNvPr>
          <p:cNvSpPr>
            <a:spLocks noGrp="1"/>
          </p:cNvSpPr>
          <p:nvPr>
            <p:ph type="title"/>
          </p:nvPr>
        </p:nvSpPr>
        <p:spPr/>
        <p:txBody>
          <a:bodyPr/>
          <a:lstStyle/>
          <a:p>
            <a:r>
              <a:rPr lang="en-US" altLang="zh-CN" dirty="0"/>
              <a:t>Scale-up</a:t>
            </a:r>
            <a:r>
              <a:rPr lang="zh-CN" altLang="en-US" dirty="0"/>
              <a:t> </a:t>
            </a:r>
            <a:r>
              <a:rPr lang="en-US" altLang="zh-CN" dirty="0"/>
              <a:t>vs</a:t>
            </a:r>
            <a:r>
              <a:rPr lang="zh-CN" altLang="en-US" dirty="0"/>
              <a:t> </a:t>
            </a:r>
            <a:r>
              <a:rPr lang="en-US" altLang="zh-CN" dirty="0"/>
              <a:t>Scale-out</a:t>
            </a:r>
            <a:endParaRPr lang="zh-CN" altLang="en-US" dirty="0"/>
          </a:p>
        </p:txBody>
      </p:sp>
      <p:graphicFrame>
        <p:nvGraphicFramePr>
          <p:cNvPr id="6" name="内容占位符 5">
            <a:extLst>
              <a:ext uri="{FF2B5EF4-FFF2-40B4-BE49-F238E27FC236}">
                <a16:creationId xmlns:a16="http://schemas.microsoft.com/office/drawing/2014/main" id="{F4349524-B1DB-4093-8F8B-688B9D7CBC4E}"/>
              </a:ext>
            </a:extLst>
          </p:cNvPr>
          <p:cNvGraphicFramePr>
            <a:graphicFrameLocks noGrp="1"/>
          </p:cNvGraphicFramePr>
          <p:nvPr>
            <p:ph sz="half" idx="1"/>
          </p:nvPr>
        </p:nvGraphicFramePr>
        <p:xfrm>
          <a:off x="779208" y="1569029"/>
          <a:ext cx="10638345" cy="4488869"/>
        </p:xfrm>
        <a:graphic>
          <a:graphicData uri="http://schemas.openxmlformats.org/drawingml/2006/table">
            <a:tbl>
              <a:tblPr>
                <a:tableStyleId>{5940675A-B579-460E-94D1-54222C63F5DA}</a:tableStyleId>
              </a:tblPr>
              <a:tblGrid>
                <a:gridCol w="2013707">
                  <a:extLst>
                    <a:ext uri="{9D8B030D-6E8A-4147-A177-3AD203B41FA5}">
                      <a16:colId xmlns:a16="http://schemas.microsoft.com/office/drawing/2014/main" val="2263295546"/>
                    </a:ext>
                  </a:extLst>
                </a:gridCol>
                <a:gridCol w="4312319">
                  <a:extLst>
                    <a:ext uri="{9D8B030D-6E8A-4147-A177-3AD203B41FA5}">
                      <a16:colId xmlns:a16="http://schemas.microsoft.com/office/drawing/2014/main" val="3817647485"/>
                    </a:ext>
                  </a:extLst>
                </a:gridCol>
                <a:gridCol w="4312319">
                  <a:extLst>
                    <a:ext uri="{9D8B030D-6E8A-4147-A177-3AD203B41FA5}">
                      <a16:colId xmlns:a16="http://schemas.microsoft.com/office/drawing/2014/main" val="2926272912"/>
                    </a:ext>
                  </a:extLst>
                </a:gridCol>
              </a:tblGrid>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场景​​</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Scale-up（</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纵向扩展）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Scale-out（</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横向扩展）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0938091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​​核心目标​​</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单个“超级</a:t>
                      </a: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”能力超强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千 </a:t>
                      </a:r>
                      <a:r>
                        <a:rPr kumimoji="0" lang="en"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实现高效协同</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1233724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​​网络重点​​</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NVLink</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带宽​​（喂饱单个猛兽）</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低延迟 </a:t>
                      </a:r>
                      <a:r>
                        <a:rPr kumimoji="0" lang="en-US"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高带宽​​（万卡 </a:t>
                      </a:r>
                      <a:r>
                        <a:rPr kumimoji="0" lang="e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齐心协作）</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7168439"/>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​​致命瓶颈​​</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链路带宽不足 → 算力闲置</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网络延迟高 → 集体“等数据”挂机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85359918"/>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延迟敏感度​​</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纳秒级（</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根头发掉落时长）</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微秒级（蜜蜂振翅一次）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6157637"/>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数据传输距离​​</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机箱内（铜缆直连）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跨机柜（必须光纤）</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8162541"/>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拓扑依赖​​</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全连接拓扑（不惜代价直连）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胖树拓扑（成本效率平衡）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62886859"/>
                  </a:ext>
                </a:extLst>
              </a:tr>
            </a:tbl>
          </a:graphicData>
        </a:graphic>
      </p:graphicFrame>
    </p:spTree>
    <p:extLst>
      <p:ext uri="{BB962C8B-B14F-4D97-AF65-F5344CB8AC3E}">
        <p14:creationId xmlns:p14="http://schemas.microsoft.com/office/powerpoint/2010/main" val="261577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endParaRPr lang="en" altLang="zh-CN" dirty="0"/>
          </a:p>
          <a:p>
            <a:endParaRPr lang="en" altLang="zh-CN" dirty="0"/>
          </a:p>
          <a:p>
            <a:pPr marL="0" indent="0">
              <a:buNone/>
            </a:pPr>
            <a:endParaRPr lang="en" altLang="zh-CN" sz="2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2">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9044798-0985-5172-6FAE-955D537A77E6}"/>
              </a:ext>
            </a:extLst>
          </p:cNvPr>
          <p:cNvSpPr>
            <a:spLocks noGrp="1"/>
          </p:cNvSpPr>
          <p:nvPr>
            <p:ph type="title"/>
          </p:nvPr>
        </p:nvSpPr>
        <p:spPr>
          <a:xfrm>
            <a:off x="623635" y="522789"/>
            <a:ext cx="10963473" cy="589190"/>
          </a:xfrm>
        </p:spPr>
        <p:txBody>
          <a:bodyPr/>
          <a:lstStyle/>
          <a:p>
            <a:r>
              <a:rPr lang="en-US" altLang="zh-CN" dirty="0"/>
              <a:t>Question</a:t>
            </a:r>
            <a:r>
              <a:rPr lang="zh-CN" altLang="en-US" dirty="0"/>
              <a:t>？</a:t>
            </a:r>
          </a:p>
        </p:txBody>
      </p:sp>
      <p:sp>
        <p:nvSpPr>
          <p:cNvPr id="5" name="内容占位符 4">
            <a:extLst>
              <a:ext uri="{FF2B5EF4-FFF2-40B4-BE49-F238E27FC236}">
                <a16:creationId xmlns:a16="http://schemas.microsoft.com/office/drawing/2014/main" id="{812622DE-D28B-E049-7E40-1DB3B9B09F33}"/>
              </a:ext>
            </a:extLst>
          </p:cNvPr>
          <p:cNvSpPr>
            <a:spLocks noGrp="1"/>
          </p:cNvSpPr>
          <p:nvPr>
            <p:ph sz="half" idx="1"/>
          </p:nvPr>
        </p:nvSpPr>
        <p:spPr>
          <a:xfrm>
            <a:off x="623635" y="1246909"/>
            <a:ext cx="10963473" cy="5108171"/>
          </a:xfrm>
        </p:spPr>
        <p:txBody>
          <a:bodyPr/>
          <a:lstStyle/>
          <a:p>
            <a:r>
              <a:rPr lang="zh-CN" altLang="en-US" sz="2400" dirty="0"/>
              <a:t>万卡集群，感觉很难，但不就是把 </a:t>
            </a:r>
            <a:r>
              <a:rPr lang="en-US" altLang="zh-CN" sz="2400" dirty="0"/>
              <a:t>GPU/NPU</a:t>
            </a:r>
            <a:r>
              <a:rPr lang="zh-CN" altLang="en-US" sz="2400" dirty="0"/>
              <a:t> 都放在一起堆料吗？</a:t>
            </a:r>
            <a:endParaRPr lang="en-US" altLang="zh-CN" sz="2400" dirty="0"/>
          </a:p>
          <a:p>
            <a:endParaRPr lang="en-US" altLang="zh-CN" sz="2400" dirty="0"/>
          </a:p>
          <a:p>
            <a:r>
              <a:rPr lang="zh-CN" altLang="en-US" sz="2400" dirty="0"/>
              <a:t>但你想过吗？多层和单层组网、带宽收敛比、网络拓扑、多平面网络、交换槽位和端口、铜互联和光互联、单轨和多轨通信、框和盒关系。</a:t>
            </a:r>
          </a:p>
        </p:txBody>
      </p:sp>
    </p:spTree>
    <p:extLst>
      <p:ext uri="{BB962C8B-B14F-4D97-AF65-F5344CB8AC3E}">
        <p14:creationId xmlns:p14="http://schemas.microsoft.com/office/powerpoint/2010/main" val="87368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9A6412-2796-C161-532F-DBBDD063C8E0}"/>
              </a:ext>
            </a:extLst>
          </p:cNvPr>
          <p:cNvSpPr>
            <a:spLocks noGrp="1"/>
          </p:cNvSpPr>
          <p:nvPr>
            <p:ph type="title"/>
          </p:nvPr>
        </p:nvSpPr>
        <p:spPr/>
        <p:txBody>
          <a:bodyPr/>
          <a:lstStyle/>
          <a:p>
            <a:r>
              <a:rPr lang="en-US" altLang="zh-CN" dirty="0"/>
              <a:t>Content</a:t>
            </a:r>
            <a:endParaRPr lang="zh-CN" altLang="en-US" dirty="0"/>
          </a:p>
        </p:txBody>
      </p:sp>
      <p:pic>
        <p:nvPicPr>
          <p:cNvPr id="9" name="内容占位符 8">
            <a:extLst>
              <a:ext uri="{FF2B5EF4-FFF2-40B4-BE49-F238E27FC236}">
                <a16:creationId xmlns:a16="http://schemas.microsoft.com/office/drawing/2014/main" id="{696F847C-F8D7-4E7E-610E-DF16F3AEE7E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3833" y="1705229"/>
            <a:ext cx="10963275" cy="4081636"/>
          </a:xfrm>
        </p:spPr>
      </p:pic>
    </p:spTree>
    <p:extLst>
      <p:ext uri="{BB962C8B-B14F-4D97-AF65-F5344CB8AC3E}">
        <p14:creationId xmlns:p14="http://schemas.microsoft.com/office/powerpoint/2010/main" val="225173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61B94-D18B-2E69-6525-E3F4CBEFFB16}"/>
              </a:ext>
            </a:extLst>
          </p:cNvPr>
          <p:cNvSpPr>
            <a:spLocks noGrp="1"/>
          </p:cNvSpPr>
          <p:nvPr>
            <p:ph type="title"/>
          </p:nvPr>
        </p:nvSpPr>
        <p:spPr/>
        <p:txBody>
          <a:bodyPr/>
          <a:lstStyle/>
          <a:p>
            <a:r>
              <a:rPr kumimoji="1" lang="zh-CN" altLang="en-US" dirty="0"/>
              <a:t>找不到，根本找不到呀家人们</a:t>
            </a:r>
          </a:p>
        </p:txBody>
      </p:sp>
      <p:pic>
        <p:nvPicPr>
          <p:cNvPr id="5" name="图片 4">
            <a:extLst>
              <a:ext uri="{FF2B5EF4-FFF2-40B4-BE49-F238E27FC236}">
                <a16:creationId xmlns:a16="http://schemas.microsoft.com/office/drawing/2014/main" id="{00216095-B374-38C4-3AFA-1B889917A3CC}"/>
              </a:ext>
            </a:extLst>
          </p:cNvPr>
          <p:cNvPicPr>
            <a:picLocks noChangeAspect="1"/>
          </p:cNvPicPr>
          <p:nvPr/>
        </p:nvPicPr>
        <p:blipFill>
          <a:blip r:embed="rId2"/>
          <a:stretch>
            <a:fillRect/>
          </a:stretch>
        </p:blipFill>
        <p:spPr>
          <a:xfrm>
            <a:off x="218783" y="1755898"/>
            <a:ext cx="11759196" cy="3730502"/>
          </a:xfrm>
          <a:prstGeom prst="rect">
            <a:avLst/>
          </a:prstGeom>
        </p:spPr>
      </p:pic>
    </p:spTree>
    <p:extLst>
      <p:ext uri="{BB962C8B-B14F-4D97-AF65-F5344CB8AC3E}">
        <p14:creationId xmlns:p14="http://schemas.microsoft.com/office/powerpoint/2010/main" val="133121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797C53D-DF94-7BA9-68BE-A4A16D0C2F28}"/>
              </a:ext>
            </a:extLst>
          </p:cNvPr>
          <p:cNvSpPr>
            <a:spLocks noGrp="1"/>
          </p:cNvSpPr>
          <p:nvPr>
            <p:ph type="title"/>
          </p:nvPr>
        </p:nvSpPr>
        <p:spPr/>
        <p:txBody>
          <a:bodyPr/>
          <a:lstStyle/>
          <a:p>
            <a:r>
              <a:rPr lang="en-US" altLang="zh-CN" dirty="0"/>
              <a:t>Scale-up</a:t>
            </a:r>
            <a:r>
              <a:rPr lang="zh-CN" altLang="en-US" dirty="0"/>
              <a:t> </a:t>
            </a:r>
            <a:r>
              <a:rPr lang="en-US" altLang="zh-CN" dirty="0"/>
              <a:t>vs</a:t>
            </a:r>
            <a:r>
              <a:rPr lang="zh-CN" altLang="en-US" dirty="0"/>
              <a:t> </a:t>
            </a:r>
            <a:r>
              <a:rPr lang="en-US" altLang="zh-CN" dirty="0"/>
              <a:t>Scale-out</a:t>
            </a:r>
            <a:endParaRPr lang="zh-CN" altLang="en-US" dirty="0"/>
          </a:p>
        </p:txBody>
      </p:sp>
      <p:graphicFrame>
        <p:nvGraphicFramePr>
          <p:cNvPr id="6" name="内容占位符 5">
            <a:extLst>
              <a:ext uri="{FF2B5EF4-FFF2-40B4-BE49-F238E27FC236}">
                <a16:creationId xmlns:a16="http://schemas.microsoft.com/office/drawing/2014/main" id="{F4349524-B1DB-4093-8F8B-688B9D7CBC4E}"/>
              </a:ext>
            </a:extLst>
          </p:cNvPr>
          <p:cNvGraphicFramePr>
            <a:graphicFrameLocks noGrp="1"/>
          </p:cNvGraphicFramePr>
          <p:nvPr>
            <p:ph sz="half" idx="1"/>
            <p:extLst>
              <p:ext uri="{D42A27DB-BD31-4B8C-83A1-F6EECF244321}">
                <p14:modId xmlns:p14="http://schemas.microsoft.com/office/powerpoint/2010/main" val="1946345921"/>
              </p:ext>
            </p:extLst>
          </p:nvPr>
        </p:nvGraphicFramePr>
        <p:xfrm>
          <a:off x="779208" y="1569029"/>
          <a:ext cx="10638345" cy="4488869"/>
        </p:xfrm>
        <a:graphic>
          <a:graphicData uri="http://schemas.openxmlformats.org/drawingml/2006/table">
            <a:tbl>
              <a:tblPr>
                <a:tableStyleId>{5940675A-B579-460E-94D1-54222C63F5DA}</a:tableStyleId>
              </a:tblPr>
              <a:tblGrid>
                <a:gridCol w="2013707">
                  <a:extLst>
                    <a:ext uri="{9D8B030D-6E8A-4147-A177-3AD203B41FA5}">
                      <a16:colId xmlns:a16="http://schemas.microsoft.com/office/drawing/2014/main" val="2263295546"/>
                    </a:ext>
                  </a:extLst>
                </a:gridCol>
                <a:gridCol w="4312319">
                  <a:extLst>
                    <a:ext uri="{9D8B030D-6E8A-4147-A177-3AD203B41FA5}">
                      <a16:colId xmlns:a16="http://schemas.microsoft.com/office/drawing/2014/main" val="3817647485"/>
                    </a:ext>
                  </a:extLst>
                </a:gridCol>
                <a:gridCol w="4312319">
                  <a:extLst>
                    <a:ext uri="{9D8B030D-6E8A-4147-A177-3AD203B41FA5}">
                      <a16:colId xmlns:a16="http://schemas.microsoft.com/office/drawing/2014/main" val="2926272912"/>
                    </a:ext>
                  </a:extLst>
                </a:gridCol>
              </a:tblGrid>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场景​​</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Scale-up（</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纵向扩展）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Scale-out（</a:t>
                      </a:r>
                      <a:r>
                        <a:rPr kumimoji="0" lang="zh-CN" altLang="en-US" sz="20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横向扩展）</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0938091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​​核心目标​​</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单个“超级</a:t>
                      </a: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”能力超强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千 </a:t>
                      </a:r>
                      <a:r>
                        <a:rPr kumimoji="0" lang="en"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实现高效协同</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12337246"/>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​​网络重点​​</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e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NVLink</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带宽​​（喂饱单个猛兽）</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低延迟 </a:t>
                      </a:r>
                      <a:r>
                        <a:rPr kumimoji="0" lang="en-US" altLang="zh-CN"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高带宽​​（万卡 </a:t>
                      </a:r>
                      <a:r>
                        <a:rPr kumimoji="0" lang="e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GPU</a:t>
                      </a:r>
                      <a:r>
                        <a: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齐心协作）</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77168439"/>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​​致命瓶颈​​</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链路带宽不足 → 算力闲置</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网络延迟高 → 集体“等数据”挂机</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85359918"/>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延迟敏感度​​</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纳秒级（</a:t>
                      </a:r>
                      <a:r>
                        <a:rPr kumimoji="0" lang="en-US" altLang="zh-CN"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根头发掉落时长）</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微秒级（蜜蜂振翅一次）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06157637"/>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数据传输距离​​</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机箱内（铜缆直连）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跨机柜（必须光纤）</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8162541"/>
                  </a:ext>
                </a:extLst>
              </a:tr>
              <a:tr h="641267">
                <a:tc>
                  <a:txBody>
                    <a:bodyPr/>
                    <a:lstStyle/>
                    <a:p>
                      <a:pPr marL="0" marR="0" indent="0" algn="ctr"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800" b="1" i="0" u="none" strike="noStrike" kern="0" cap="none" spc="0" normalizeH="0" baseline="0" dirty="0">
                          <a:ln>
                            <a:noFill/>
                          </a:ln>
                          <a:solidFill>
                            <a:srgbClr val="C00000"/>
                          </a:solidFill>
                          <a:effectLst/>
                          <a:uLnTx/>
                          <a:uFillTx/>
                          <a:latin typeface="Lexend" pitchFamily="2" charset="0"/>
                          <a:ea typeface="微软雅黑" pitchFamily="34" charset="-122"/>
                          <a:cs typeface="+mn-cs"/>
                        </a:rPr>
                        <a:t>拓扑依赖​​</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全连接拓扑（不惜代价直连）</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1218804" rtl="0" eaLnBrk="1" fontAlgn="base" latinLnBrk="1" hangingPunct="1">
                        <a:lnSpc>
                          <a:spcPct val="150000"/>
                        </a:lnSpc>
                        <a:spcBef>
                          <a:spcPts val="0"/>
                        </a:spcBef>
                        <a:spcAft>
                          <a:spcPts val="800"/>
                        </a:spcAft>
                        <a:buClr>
                          <a:srgbClr val="92D050"/>
                        </a:buClr>
                        <a:buFont typeface="Arial" panose="020B0604020202020204" pitchFamily="34" charset="0"/>
                        <a:buNone/>
                        <a:tabLst/>
                      </a:pPr>
                      <a:r>
                        <a: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胖树拓扑（成本效率平衡）</a:t>
                      </a:r>
                    </a:p>
                  </a:txBody>
                  <a:tcPr marR="114300" marT="95250" marB="952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62886859"/>
                  </a:ext>
                </a:extLst>
              </a:tr>
            </a:tbl>
          </a:graphicData>
        </a:graphic>
      </p:graphicFrame>
    </p:spTree>
    <p:extLst>
      <p:ext uri="{BB962C8B-B14F-4D97-AF65-F5344CB8AC3E}">
        <p14:creationId xmlns:p14="http://schemas.microsoft.com/office/powerpoint/2010/main" val="407152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a:xfrm>
            <a:off x="623635" y="522789"/>
            <a:ext cx="10963473" cy="589190"/>
          </a:xfrm>
        </p:spPr>
        <p:txBody>
          <a:bodyPr/>
          <a:lstStyle/>
          <a:p>
            <a:r>
              <a:rPr lang="zh-CN" altLang="en-US" dirty="0"/>
              <a:t>目录</a:t>
            </a:r>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a:xfrm>
            <a:off x="623635" y="1246909"/>
            <a:ext cx="10963473" cy="5108171"/>
          </a:xfrm>
        </p:spPr>
        <p:txBody>
          <a:bodyPr anchor="ctr"/>
          <a:lstStyle/>
          <a:p>
            <a:pPr marL="457200" indent="-457200">
              <a:buFont typeface="+mj-lt"/>
              <a:buAutoNum type="arabicPeriod"/>
            </a:pPr>
            <a:r>
              <a:rPr lang="zh-CN" altLang="en-US" sz="2400" dirty="0"/>
              <a:t>网络架构基础：城市交通系统</a:t>
            </a:r>
            <a:endParaRPr lang="en-US" altLang="zh-CN" sz="2400" dirty="0"/>
          </a:p>
          <a:p>
            <a:pPr marL="457200" indent="-457200">
              <a:buFont typeface="+mj-lt"/>
              <a:buAutoNum type="arabicPeriod"/>
            </a:pPr>
            <a:r>
              <a:rPr lang="zh-CN" altLang="en-US" sz="2400" dirty="0"/>
              <a:t>网络效率关键：带宽与流量管理</a:t>
            </a:r>
            <a:endParaRPr lang="en-US" altLang="zh-CN" sz="2400" dirty="0"/>
          </a:p>
          <a:p>
            <a:pPr marL="457200" indent="-457200">
              <a:buFont typeface="+mj-lt"/>
              <a:buAutoNum type="arabicPeriod"/>
            </a:pPr>
            <a:r>
              <a:rPr lang="zh-CN" altLang="en-US" sz="2400" dirty="0"/>
              <a:t>网络硬件基础：交通基础设施</a:t>
            </a:r>
            <a:endParaRPr lang="en-US" altLang="zh-CN" sz="2400" dirty="0"/>
          </a:p>
          <a:p>
            <a:pPr marL="457200" indent="-457200">
              <a:buFont typeface="+mj-lt"/>
              <a:buAutoNum type="arabicPeriod"/>
            </a:pPr>
            <a:r>
              <a:rPr lang="zh-CN" altLang="en-US" sz="2400" dirty="0"/>
              <a:t>通信机制：数据传输方式，交规与道路标准</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latin typeface="Gill Sans MT" panose="020B0502020104020203" pitchFamily="34" charset="0"/>
              </a:rPr>
              <a:t>网络架构基础</a:t>
            </a:r>
            <a:endParaRPr lang="en-US" altLang="zh-CN" dirty="0">
              <a:latin typeface="Gill Sans MT" panose="020B0502020104020203" pitchFamily="34" charset="0"/>
            </a:endParaRPr>
          </a:p>
          <a:p>
            <a:r>
              <a:rPr lang="zh-CN" altLang="en-US" sz="7200" dirty="0">
                <a:latin typeface="Gill Sans MT" panose="020B0502020104020203" pitchFamily="34" charset="0"/>
              </a:rPr>
              <a:t>城市交通系统</a:t>
            </a:r>
          </a:p>
        </p:txBody>
      </p:sp>
    </p:spTree>
    <p:extLst>
      <p:ext uri="{BB962C8B-B14F-4D97-AF65-F5344CB8AC3E}">
        <p14:creationId xmlns:p14="http://schemas.microsoft.com/office/powerpoint/2010/main" val="4119366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38167</TotalTime>
  <Words>1605</Words>
  <Application>Microsoft Macintosh PowerPoint</Application>
  <PresentationFormat>自定义</PresentationFormat>
  <Paragraphs>244</Paragraphs>
  <Slides>37</Slides>
  <Notes>6</Notes>
  <HiddenSlides>0</HiddenSlides>
  <MMClips>0</MMClips>
  <ScaleCrop>false</ScaleCrop>
  <HeadingPairs>
    <vt:vector size="6" baseType="variant">
      <vt:variant>
        <vt:lpstr>已用的字体</vt:lpstr>
      </vt:variant>
      <vt:variant>
        <vt:i4>12</vt:i4>
      </vt:variant>
      <vt:variant>
        <vt:lpstr>主题</vt:lpstr>
      </vt:variant>
      <vt:variant>
        <vt:i4>4</vt:i4>
      </vt:variant>
      <vt:variant>
        <vt:lpstr>幻灯片标题</vt:lpstr>
      </vt:variant>
      <vt:variant>
        <vt:i4>37</vt:i4>
      </vt:variant>
    </vt:vector>
  </HeadingPairs>
  <TitlesOfParts>
    <vt:vector size="53" baseType="lpstr">
      <vt:lpstr>Microsoft YaHei</vt:lpstr>
      <vt:lpstr>Microsoft YaHei</vt:lpstr>
      <vt:lpstr>ACGN-MiaoGB-Flash</vt:lpstr>
      <vt:lpstr>PingFang SC Semibold</vt:lpstr>
      <vt:lpstr>system-ui</vt:lpstr>
      <vt:lpstr>Arial</vt:lpstr>
      <vt:lpstr>Calibri</vt:lpstr>
      <vt:lpstr>Cambria Math</vt:lpstr>
      <vt:lpstr>Futura-Medium</vt:lpstr>
      <vt:lpstr>Gill Sans MT</vt:lpstr>
      <vt:lpstr>Lexend</vt:lpstr>
      <vt:lpstr>Wingdings</vt:lpstr>
      <vt:lpstr>1_内容Copytext </vt:lpstr>
      <vt:lpstr>code01</vt:lpstr>
      <vt:lpstr>1_code01</vt:lpstr>
      <vt:lpstr>结束页</vt:lpstr>
      <vt:lpstr>PowerPoint 演示文稿</vt:lpstr>
      <vt:lpstr>Content  github.com/Infrasys-AI/AIInfra</vt:lpstr>
      <vt:lpstr>L2 算力底座：网络</vt:lpstr>
      <vt:lpstr>Question？</vt:lpstr>
      <vt:lpstr>Content</vt:lpstr>
      <vt:lpstr>找不到，根本找不到呀家人们</vt:lpstr>
      <vt:lpstr>Scale-up vs Scale-out</vt:lpstr>
      <vt:lpstr>目录</vt:lpstr>
      <vt:lpstr>PowerPoint 演示文稿</vt:lpstr>
      <vt:lpstr>网络层级结构：单层 vs 多层组网​结构</vt:lpstr>
      <vt:lpstr>网络层级结构：单层 vs 多层组网​结构</vt:lpstr>
      <vt:lpstr>组网：优先选400G的场景  vs  优先选200G的场景 </vt:lpstr>
      <vt:lpstr>PowerPoint 演示文稿</vt:lpstr>
      <vt:lpstr>带宽收敛比：无收敛 vs N:1 收敛</vt:lpstr>
      <vt:lpstr>带宽收敛比：无收敛 vs N:1 收敛</vt:lpstr>
      <vt:lpstr>带宽收敛比：无收敛 vs N:1 收敛</vt:lpstr>
      <vt:lpstr>网络拓扑：决定数据传输路径​</vt:lpstr>
      <vt:lpstr>网络拓扑：决定数据传输路径​</vt:lpstr>
      <vt:lpstr>网络拓扑：决定数据传输路径​</vt:lpstr>
      <vt:lpstr>网络拓扑：决定数据传输路径​</vt:lpstr>
      <vt:lpstr>组网：优先选400G的场景  vs  优先选200G的场景 </vt:lpstr>
      <vt:lpstr>PowerPoint 演示文稿</vt:lpstr>
      <vt:lpstr>多平面网络，业务隔离术，​数据使用专用网络通道</vt:lpstr>
      <vt:lpstr>万卡AI 集群网络平面划分</vt:lpstr>
      <vt:lpstr>框式 vs 盒式设备</vt:lpstr>
      <vt:lpstr>框式 vs 盒式设备</vt:lpstr>
      <vt:lpstr>框式 vs 盒式设备</vt:lpstr>
      <vt:lpstr>铜缆 vs 光纤：传输介质之战​</vt:lpstr>
      <vt:lpstr>铜缆 vs 光纤：传输介质之战​</vt:lpstr>
      <vt:lpstr>铜缆 vs 光纤：传输介质之战​</vt:lpstr>
      <vt:lpstr>PowerPoint 演示文稿</vt:lpstr>
      <vt:lpstr>单轨 vs 多轨通信</vt:lpstr>
      <vt:lpstr>单轨 vs 多轨通信</vt:lpstr>
      <vt:lpstr>PowerPoint 演示文稿</vt:lpstr>
      <vt:lpstr>Scale-up vs Scale-out</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13433</cp:revision>
  <cp:lastPrinted>2023-09-08T09:14:01Z</cp:lastPrinted>
  <dcterms:created xsi:type="dcterms:W3CDTF">2020-08-28T08:44:19Z</dcterms:created>
  <dcterms:modified xsi:type="dcterms:W3CDTF">2025-08-19T01:28:56Z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